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3"/>
  </p:notesMasterIdLst>
  <p:handoutMasterIdLst>
    <p:handoutMasterId r:id="rId24"/>
  </p:handoutMasterIdLst>
  <p:sldIdLst>
    <p:sldId id="582" r:id="rId3"/>
    <p:sldId id="261" r:id="rId4"/>
    <p:sldId id="584" r:id="rId5"/>
    <p:sldId id="579" r:id="rId6"/>
    <p:sldId id="285" r:id="rId7"/>
    <p:sldId id="878" r:id="rId8"/>
    <p:sldId id="875" r:id="rId9"/>
    <p:sldId id="882" r:id="rId10"/>
    <p:sldId id="592" r:id="rId11"/>
    <p:sldId id="880" r:id="rId12"/>
    <p:sldId id="273" r:id="rId13"/>
    <p:sldId id="275" r:id="rId14"/>
    <p:sldId id="585" r:id="rId15"/>
    <p:sldId id="879" r:id="rId16"/>
    <p:sldId id="587" r:id="rId17"/>
    <p:sldId id="588" r:id="rId18"/>
    <p:sldId id="589" r:id="rId19"/>
    <p:sldId id="590" r:id="rId20"/>
    <p:sldId id="881" r:id="rId21"/>
    <p:sldId id="883" r:id="rId22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722"/>
    <a:srgbClr val="D7D2CB"/>
    <a:srgbClr val="75787B"/>
    <a:srgbClr val="508590"/>
    <a:srgbClr val="CD6600"/>
    <a:srgbClr val="990033"/>
    <a:srgbClr val="861F41"/>
    <a:srgbClr val="B22600"/>
    <a:srgbClr val="D76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7" autoAdjust="0"/>
    <p:restoredTop sz="76599"/>
  </p:normalViewPr>
  <p:slideViewPr>
    <p:cSldViewPr>
      <p:cViewPr varScale="1">
        <p:scale>
          <a:sx n="80" d="100"/>
          <a:sy n="80" d="100"/>
        </p:scale>
        <p:origin x="2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torage.vt.edu\provoff\Provost%20Folders\Group%20Folders\Faculty%20Affairs%20Team\COACHE%20surveys\COACHE%20Faculty%20Job%20Satisfaction%20Surveys\COACHE%202020\7%20Presentation%20Slides\Tenure%20and%20Promotion%20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all" spc="200" baseline="0">
                <a:solidFill>
                  <a:srgbClr val="74777A"/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r>
              <a:rPr lang="en-US"/>
              <a:t>by race/ethnicity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all" spc="200" baseline="0">
              <a:solidFill>
                <a:srgbClr val="74777A"/>
              </a:solidFill>
              <a:latin typeface="Acherus Grotesque Regular" panose="0200050500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9"/>
          <c:order val="9"/>
          <c:tx>
            <c:strRef>
              <c:f>'ANALYSIS-CLARITY OF PROCESS'!$A$9</c:f>
              <c:strCache>
                <c:ptCount val="1"/>
                <c:pt idx="0">
                  <c:v>Very or Somewhat Clear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spc="200" baseline="0">
                    <a:solidFill>
                      <a:srgbClr val="74777A"/>
                    </a:solidFill>
                    <a:latin typeface="Acherus Grotesque Regular" panose="0200050500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'ANALYSIS-CLARITY OF PROCESS'!$B$2:$Y$2</c:f>
              <c:strCache>
                <c:ptCount val="4"/>
                <c:pt idx="0">
                  <c:v>All Faculty</c:v>
                </c:pt>
                <c:pt idx="1">
                  <c:v>White</c:v>
                </c:pt>
                <c:pt idx="2">
                  <c:v>Asian</c:v>
                </c:pt>
                <c:pt idx="3">
                  <c:v>URM</c:v>
                </c:pt>
              </c:strCache>
              <c:extLst/>
            </c:strRef>
          </c:cat>
          <c:val>
            <c:numRef>
              <c:f>'ANALYSIS-CLARITY OF PROCESS'!$B$9:$Y$9</c:f>
              <c:numCache>
                <c:formatCode>0%</c:formatCode>
                <c:ptCount val="4"/>
                <c:pt idx="0">
                  <c:v>0.70344827586206904</c:v>
                </c:pt>
                <c:pt idx="1">
                  <c:v>0.65420560747663548</c:v>
                </c:pt>
                <c:pt idx="2">
                  <c:v>0.9375</c:v>
                </c:pt>
                <c:pt idx="3">
                  <c:v>0.77272727272727271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B54-4504-B36C-DB876A205CC0}"/>
            </c:ext>
          </c:extLst>
        </c:ser>
        <c:ser>
          <c:idx val="10"/>
          <c:order val="10"/>
          <c:tx>
            <c:strRef>
              <c:f>'ANALYSIS-CLARITY OF PROCESS'!$A$10</c:f>
              <c:strCache>
                <c:ptCount val="1"/>
                <c:pt idx="0">
                  <c:v>Very or Somewhat Unclear</c:v>
                </c:pt>
              </c:strCache>
            </c:strRef>
          </c:tx>
          <c:spPr>
            <a:solidFill>
              <a:srgbClr val="861F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spc="200" baseline="0">
                    <a:solidFill>
                      <a:srgbClr val="74777A"/>
                    </a:solidFill>
                    <a:latin typeface="Acherus Grotesque Regular" panose="0200050500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'ANALYSIS-CLARITY OF PROCESS'!$B$2:$Y$2</c:f>
              <c:strCache>
                <c:ptCount val="4"/>
                <c:pt idx="0">
                  <c:v>All Faculty</c:v>
                </c:pt>
                <c:pt idx="1">
                  <c:v>White</c:v>
                </c:pt>
                <c:pt idx="2">
                  <c:v>Asian</c:v>
                </c:pt>
                <c:pt idx="3">
                  <c:v>URM</c:v>
                </c:pt>
              </c:strCache>
              <c:extLst/>
            </c:strRef>
          </c:cat>
          <c:val>
            <c:numRef>
              <c:f>'ANALYSIS-CLARITY OF PROCESS'!$B$10:$Y$10</c:f>
              <c:numCache>
                <c:formatCode>0%</c:formatCode>
                <c:ptCount val="4"/>
                <c:pt idx="0">
                  <c:v>0.29655172413793102</c:v>
                </c:pt>
                <c:pt idx="1">
                  <c:v>0.34579439252336447</c:v>
                </c:pt>
                <c:pt idx="2">
                  <c:v>6.25E-2</c:v>
                </c:pt>
                <c:pt idx="3">
                  <c:v>0.22727272727272727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B54-4504-B36C-DB876A205C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85766408"/>
        <c:axId val="4857650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'ANALYSIS-CLARITY OF PROCESS'!$A$3</c15:sqref>
                        </c15:formulaRef>
                      </c:ext>
                    </c:extLst>
                    <c:strCache>
                      <c:ptCount val="1"/>
                      <c:pt idx="0">
                        <c:v>Very clear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'ANALYSIS-CLARITY OF PROCESS'!$B$2:$Y$2</c15:sqref>
                        </c15:formulaRef>
                      </c:ext>
                    </c:extLst>
                    <c:strCache>
                      <c:ptCount val="4"/>
                      <c:pt idx="0">
                        <c:v>All Faculty</c:v>
                      </c:pt>
                      <c:pt idx="1">
                        <c:v>White</c:v>
                      </c:pt>
                      <c:pt idx="2">
                        <c:v>Asian</c:v>
                      </c:pt>
                      <c:pt idx="3">
                        <c:v>URM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'ANALYSIS-CLARITY OF PROCESS'!$B$3:$Y$3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0.27586206896551724</c:v>
                      </c:pt>
                      <c:pt idx="1">
                        <c:v>0.24299065420560748</c:v>
                      </c:pt>
                      <c:pt idx="2">
                        <c:v>0.4375</c:v>
                      </c:pt>
                      <c:pt idx="3">
                        <c:v>0.31818181818181818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B54-4504-B36C-DB876A205CC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PROCESS'!$A$4</c15:sqref>
                        </c15:formulaRef>
                      </c:ext>
                    </c:extLst>
                    <c:strCache>
                      <c:ptCount val="1"/>
                      <c:pt idx="0">
                        <c:v>Somewhat clear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PROCESS'!$B$2:$Y$2</c15:sqref>
                        </c15:formulaRef>
                      </c:ext>
                    </c:extLst>
                    <c:strCache>
                      <c:ptCount val="4"/>
                      <c:pt idx="0">
                        <c:v>All Faculty</c:v>
                      </c:pt>
                      <c:pt idx="1">
                        <c:v>White</c:v>
                      </c:pt>
                      <c:pt idx="2">
                        <c:v>Asian</c:v>
                      </c:pt>
                      <c:pt idx="3">
                        <c:v>URM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PROCESS'!$B$4:$Y$4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0.42758620689655175</c:v>
                      </c:pt>
                      <c:pt idx="1">
                        <c:v>0.41121495327102803</c:v>
                      </c:pt>
                      <c:pt idx="2">
                        <c:v>0.5</c:v>
                      </c:pt>
                      <c:pt idx="3">
                        <c:v>0.45454545454545453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B54-4504-B36C-DB876A205CC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PROCESS'!$A$5</c15:sqref>
                        </c15:formulaRef>
                      </c:ext>
                    </c:extLst>
                    <c:strCache>
                      <c:ptCount val="1"/>
                      <c:pt idx="0">
                        <c:v>Neither clear nor unclear</c:v>
                      </c:pt>
                    </c:strCache>
                  </c:strRef>
                </c:tx>
                <c:spPr>
                  <a:solidFill>
                    <a:srgbClr val="75787B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0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PROCESS'!$B$2:$Y$2</c15:sqref>
                        </c15:formulaRef>
                      </c:ext>
                    </c:extLst>
                    <c:strCache>
                      <c:ptCount val="4"/>
                      <c:pt idx="0">
                        <c:v>All Faculty</c:v>
                      </c:pt>
                      <c:pt idx="1">
                        <c:v>White</c:v>
                      </c:pt>
                      <c:pt idx="2">
                        <c:v>Asian</c:v>
                      </c:pt>
                      <c:pt idx="3">
                        <c:v>URM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PROCESS'!$B$5:$Y$5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5.5172413793103448E-2</c:v>
                      </c:pt>
                      <c:pt idx="1">
                        <c:v>4.6728971962616821E-2</c:v>
                      </c:pt>
                      <c:pt idx="2">
                        <c:v>6.25E-2</c:v>
                      </c:pt>
                      <c:pt idx="3">
                        <c:v>9.0909090909090912E-2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B54-4504-B36C-DB876A205CC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PROCESS'!$A$6</c15:sqref>
                        </c15:formulaRef>
                      </c:ext>
                    </c:extLst>
                    <c:strCache>
                      <c:ptCount val="1"/>
                      <c:pt idx="0">
                        <c:v>Somewhat unclear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PROCESS'!$B$2:$Y$2</c15:sqref>
                        </c15:formulaRef>
                      </c:ext>
                    </c:extLst>
                    <c:strCache>
                      <c:ptCount val="4"/>
                      <c:pt idx="0">
                        <c:v>All Faculty</c:v>
                      </c:pt>
                      <c:pt idx="1">
                        <c:v>White</c:v>
                      </c:pt>
                      <c:pt idx="2">
                        <c:v>Asian</c:v>
                      </c:pt>
                      <c:pt idx="3">
                        <c:v>URM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PROCESS'!$B$6:$Y$6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0.19310344827586207</c:v>
                      </c:pt>
                      <c:pt idx="1">
                        <c:v>0.23364485981308411</c:v>
                      </c:pt>
                      <c:pt idx="2">
                        <c:v>6.25E-2</c:v>
                      </c:pt>
                      <c:pt idx="3">
                        <c:v>9.0909090909090912E-2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B54-4504-B36C-DB876A205CC0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PROCESS'!$A$7</c15:sqref>
                        </c15:formulaRef>
                      </c:ext>
                    </c:extLst>
                    <c:strCache>
                      <c:ptCount val="1"/>
                      <c:pt idx="0">
                        <c:v>Very unclear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PROCESS'!$B$2:$Y$2</c15:sqref>
                        </c15:formulaRef>
                      </c:ext>
                    </c:extLst>
                    <c:strCache>
                      <c:ptCount val="4"/>
                      <c:pt idx="0">
                        <c:v>All Faculty</c:v>
                      </c:pt>
                      <c:pt idx="1">
                        <c:v>White</c:v>
                      </c:pt>
                      <c:pt idx="2">
                        <c:v>Asian</c:v>
                      </c:pt>
                      <c:pt idx="3">
                        <c:v>URM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PROCESS'!$B$7:$Y$7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0.10344827586206896</c:v>
                      </c:pt>
                      <c:pt idx="1">
                        <c:v>0.11214953271028037</c:v>
                      </c:pt>
                      <c:pt idx="2">
                        <c:v>0</c:v>
                      </c:pt>
                      <c:pt idx="3">
                        <c:v>0.13636363636363635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B54-4504-B36C-DB876A205CC0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PROCESS'!$A$8</c15:sqref>
                        </c15:formulaRef>
                      </c:ext>
                    </c:extLst>
                    <c:strCache>
                      <c:ptCount val="1"/>
                      <c:pt idx="0">
                        <c:v>Decline to answer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PROCESS'!$B$2:$Y$2</c15:sqref>
                        </c15:formulaRef>
                      </c:ext>
                    </c:extLst>
                    <c:strCache>
                      <c:ptCount val="4"/>
                      <c:pt idx="0">
                        <c:v>All Faculty</c:v>
                      </c:pt>
                      <c:pt idx="1">
                        <c:v>White</c:v>
                      </c:pt>
                      <c:pt idx="2">
                        <c:v>Asian</c:v>
                      </c:pt>
                      <c:pt idx="3">
                        <c:v>URM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PROCESS'!$B$8:$Y$8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%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B54-4504-B36C-DB876A205CC0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003C7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0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PROCESS'!$B$2:$Y$2</c15:sqref>
                        </c15:formulaRef>
                      </c:ext>
                    </c:extLst>
                    <c:strCache>
                      <c:ptCount val="4"/>
                      <c:pt idx="0">
                        <c:v>All Faculty</c:v>
                      </c:pt>
                      <c:pt idx="1">
                        <c:v>White</c:v>
                      </c:pt>
                      <c:pt idx="2">
                        <c:v>Asian</c:v>
                      </c:pt>
                      <c:pt idx="3">
                        <c:v>URM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B54-4504-B36C-DB876A205CC0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PROCESS'!$B$2:$Y$2</c15:sqref>
                        </c15:formulaRef>
                      </c:ext>
                    </c:extLst>
                    <c:strCache>
                      <c:ptCount val="4"/>
                      <c:pt idx="0">
                        <c:v>All Faculty</c:v>
                      </c:pt>
                      <c:pt idx="1">
                        <c:v>White</c:v>
                      </c:pt>
                      <c:pt idx="2">
                        <c:v>Asian</c:v>
                      </c:pt>
                      <c:pt idx="3">
                        <c:v>URM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B54-4504-B36C-DB876A205CC0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PROCESS'!$B$2:$Y$2</c15:sqref>
                        </c15:formulaRef>
                      </c:ext>
                    </c:extLst>
                    <c:strCache>
                      <c:ptCount val="4"/>
                      <c:pt idx="0">
                        <c:v>All Faculty</c:v>
                      </c:pt>
                      <c:pt idx="1">
                        <c:v>White</c:v>
                      </c:pt>
                      <c:pt idx="2">
                        <c:v>Asian</c:v>
                      </c:pt>
                      <c:pt idx="3">
                        <c:v>URM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B54-4504-B36C-DB876A205CC0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PROCESS'!$A$11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PROCESS'!$B$2:$Y$2</c15:sqref>
                        </c15:formulaRef>
                      </c:ext>
                    </c:extLst>
                    <c:strCache>
                      <c:ptCount val="4"/>
                      <c:pt idx="0">
                        <c:v>All Faculty</c:v>
                      </c:pt>
                      <c:pt idx="1">
                        <c:v>White</c:v>
                      </c:pt>
                      <c:pt idx="2">
                        <c:v>Asian</c:v>
                      </c:pt>
                      <c:pt idx="3">
                        <c:v>URM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PROCESS'!$B$11:$Y$11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B54-4504-B36C-DB876A205CC0}"/>
                  </c:ext>
                </c:extLst>
              </c15:ser>
            </c15:filteredBarSeries>
          </c:ext>
        </c:extLst>
      </c:barChart>
      <c:catAx>
        <c:axId val="48576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BDBDB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200" baseline="0">
                <a:solidFill>
                  <a:srgbClr val="74777A"/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485765096"/>
        <c:crosses val="autoZero"/>
        <c:auto val="1"/>
        <c:lblAlgn val="ctr"/>
        <c:lblOffset val="100"/>
        <c:noMultiLvlLbl val="0"/>
      </c:catAx>
      <c:valAx>
        <c:axId val="485765096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200" baseline="0">
                <a:solidFill>
                  <a:srgbClr val="74777A"/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485766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all" spc="200" baseline="0">
              <a:solidFill>
                <a:srgbClr val="74777A"/>
              </a:solidFill>
              <a:latin typeface="Acherus Grotesque Regular" panose="0200050500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 cap="all" spc="200" baseline="0">
          <a:solidFill>
            <a:srgbClr val="74777A"/>
          </a:solidFill>
          <a:latin typeface="Acherus Grotesque Regular" panose="02000505000000020004" pitchFamily="50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200" baseline="0">
                <a:solidFill>
                  <a:srgbClr val="74777A"/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r>
              <a:rPr lang="en-US"/>
              <a:t>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200" baseline="0">
              <a:solidFill>
                <a:srgbClr val="74777A"/>
              </a:solidFill>
              <a:latin typeface="Acherus Grotesque Regular" panose="0200050500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9"/>
          <c:order val="9"/>
          <c:tx>
            <c:strRef>
              <c:f>'[2 Tenure Clarity.xlsx]ANALYSIS-CLARITY OF PROCESS'!$A$9</c:f>
              <c:strCache>
                <c:ptCount val="1"/>
                <c:pt idx="0">
                  <c:v>Very or Somewhat Clear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spc="200" baseline="0">
                    <a:solidFill>
                      <a:srgbClr val="74777A"/>
                    </a:solidFill>
                    <a:latin typeface="Acherus Grotesque Regular" panose="0200050500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 Tenure Clarity.xlsx]ANALYSIS-CLARITY OF PROCESS'!$C$2,'[2 Tenure Clarity.xlsx]ANALYSIS-CLARITY OF PROCESS'!$K$2,'[2 Tenure Clarity.xlsx]ANALYSIS-CLARITY OF PROCESS'!$M$2</c:f>
              <c:strCache>
                <c:ptCount val="3"/>
                <c:pt idx="0">
                  <c:v>All Faculty</c:v>
                </c:pt>
                <c:pt idx="1">
                  <c:v>Men</c:v>
                </c:pt>
                <c:pt idx="2">
                  <c:v>Women</c:v>
                </c:pt>
              </c:strCache>
              <c:extLst/>
            </c:strRef>
          </c:cat>
          <c:val>
            <c:numRef>
              <c:f>'[2 Tenure Clarity.xlsx]ANALYSIS-CLARITY OF PROCESS'!$C$9,'[2 Tenure Clarity.xlsx]ANALYSIS-CLARITY OF PROCESS'!$K$9,'[2 Tenure Clarity.xlsx]ANALYSIS-CLARITY OF PROCESS'!$M$9</c:f>
              <c:numCache>
                <c:formatCode>0%</c:formatCode>
                <c:ptCount val="3"/>
                <c:pt idx="0">
                  <c:v>0.70344827586206904</c:v>
                </c:pt>
                <c:pt idx="1">
                  <c:v>0.76119402985074625</c:v>
                </c:pt>
                <c:pt idx="2">
                  <c:v>0.66666666666666674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371-4219-848F-EB1C865D4027}"/>
            </c:ext>
          </c:extLst>
        </c:ser>
        <c:ser>
          <c:idx val="10"/>
          <c:order val="10"/>
          <c:tx>
            <c:strRef>
              <c:f>'[2 Tenure Clarity.xlsx]ANALYSIS-CLARITY OF PROCESS'!$A$10</c:f>
              <c:strCache>
                <c:ptCount val="1"/>
                <c:pt idx="0">
                  <c:v>Very or Somewhat Unclear</c:v>
                </c:pt>
              </c:strCache>
            </c:strRef>
          </c:tx>
          <c:spPr>
            <a:solidFill>
              <a:srgbClr val="861F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spc="200" baseline="0">
                    <a:solidFill>
                      <a:srgbClr val="74777A"/>
                    </a:solidFill>
                    <a:latin typeface="Acherus Grotesque Regular" panose="0200050500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 Tenure Clarity.xlsx]ANALYSIS-CLARITY OF PROCESS'!$C$2,'[2 Tenure Clarity.xlsx]ANALYSIS-CLARITY OF PROCESS'!$K$2,'[2 Tenure Clarity.xlsx]ANALYSIS-CLARITY OF PROCESS'!$M$2</c:f>
              <c:strCache>
                <c:ptCount val="3"/>
                <c:pt idx="0">
                  <c:v>All Faculty</c:v>
                </c:pt>
                <c:pt idx="1">
                  <c:v>Men</c:v>
                </c:pt>
                <c:pt idx="2">
                  <c:v>Women</c:v>
                </c:pt>
              </c:strCache>
              <c:extLst/>
            </c:strRef>
          </c:cat>
          <c:val>
            <c:numRef>
              <c:f>'[2 Tenure Clarity.xlsx]ANALYSIS-CLARITY OF PROCESS'!$C$10,'[2 Tenure Clarity.xlsx]ANALYSIS-CLARITY OF PROCESS'!$K$10,'[2 Tenure Clarity.xlsx]ANALYSIS-CLARITY OF PROCESS'!$M$10</c:f>
              <c:numCache>
                <c:formatCode>0%</c:formatCode>
                <c:ptCount val="3"/>
                <c:pt idx="0">
                  <c:v>0.29655172413793102</c:v>
                </c:pt>
                <c:pt idx="1">
                  <c:v>0.2388059701492537</c:v>
                </c:pt>
                <c:pt idx="2">
                  <c:v>0.33333333333333337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371-4219-848F-EB1C865D40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85766408"/>
        <c:axId val="4857650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'[2 Tenure Clarity.xlsx]ANALYSIS-CLARITY OF PROCESS'!$A$3</c15:sqref>
                        </c15:formulaRef>
                      </c:ext>
                    </c:extLst>
                    <c:strCache>
                      <c:ptCount val="1"/>
                      <c:pt idx="0">
                        <c:v>Very clear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'[2 Tenure Clarity.xlsx]ANALYSIS-CLARITY OF PROCESS'!$C$2,'[2 Tenure Clarity.xlsx]ANALYSIS-CLARITY OF PROCESS'!$K$2,'[2 Tenure Clarity.xlsx]ANALYSIS-CLARITY OF PROCESS'!$M$2</c15:sqref>
                        </c15:formulaRef>
                      </c:ext>
                    </c:extLst>
                    <c:strCache>
                      <c:ptCount val="3"/>
                      <c:pt idx="0">
                        <c:v>All Faculty</c:v>
                      </c:pt>
                      <c:pt idx="1">
                        <c:v>Men</c:v>
                      </c:pt>
                      <c:pt idx="2">
                        <c:v>Women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 Tenure Clarity.xlsx]ANALYSIS-CLARITY OF PROCESS'!$C$3,'[2 Tenure Clarity.xlsx]ANALYSIS-CLARITY OF PROCESS'!$K$3,'[2 Tenure Clarity.xlsx]ANALYSIS-CLARITY OF PROCESS'!$M$3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0.27586206896551724</c:v>
                      </c:pt>
                      <c:pt idx="1">
                        <c:v>0.29850746268656714</c:v>
                      </c:pt>
                      <c:pt idx="2">
                        <c:v>0.25333333333333335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371-4219-848F-EB1C865D402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PROCESS'!$A$4</c15:sqref>
                        </c15:formulaRef>
                      </c:ext>
                    </c:extLst>
                    <c:strCache>
                      <c:ptCount val="1"/>
                      <c:pt idx="0">
                        <c:v>Somewhat clear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PROCESS'!$C$2,'[2 Tenure Clarity.xlsx]ANALYSIS-CLARITY OF PROCESS'!$K$2,'[2 Tenure Clarity.xlsx]ANALYSIS-CLARITY OF PROCESS'!$M$2</c15:sqref>
                        </c15:formulaRef>
                      </c:ext>
                    </c:extLst>
                    <c:strCache>
                      <c:ptCount val="3"/>
                      <c:pt idx="0">
                        <c:v>All Faculty</c:v>
                      </c:pt>
                      <c:pt idx="1">
                        <c:v>Men</c:v>
                      </c:pt>
                      <c:pt idx="2">
                        <c:v>Women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PROCESS'!$C$4,'[2 Tenure Clarity.xlsx]ANALYSIS-CLARITY OF PROCESS'!$K$4,'[2 Tenure Clarity.xlsx]ANALYSIS-CLARITY OF PROCESS'!$M$4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0.42758620689655175</c:v>
                      </c:pt>
                      <c:pt idx="1">
                        <c:v>0.46268656716417911</c:v>
                      </c:pt>
                      <c:pt idx="2">
                        <c:v>0.41333333333333333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371-4219-848F-EB1C865D402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PROCESS'!$A$5</c15:sqref>
                        </c15:formulaRef>
                      </c:ext>
                    </c:extLst>
                    <c:strCache>
                      <c:ptCount val="1"/>
                      <c:pt idx="0">
                        <c:v>Neither clear nor unclear</c:v>
                      </c:pt>
                    </c:strCache>
                  </c:strRef>
                </c:tx>
                <c:spPr>
                  <a:solidFill>
                    <a:srgbClr val="75787B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1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PROCESS'!$C$2,'[2 Tenure Clarity.xlsx]ANALYSIS-CLARITY OF PROCESS'!$K$2,'[2 Tenure Clarity.xlsx]ANALYSIS-CLARITY OF PROCESS'!$M$2</c15:sqref>
                        </c15:formulaRef>
                      </c:ext>
                    </c:extLst>
                    <c:strCache>
                      <c:ptCount val="3"/>
                      <c:pt idx="0">
                        <c:v>All Faculty</c:v>
                      </c:pt>
                      <c:pt idx="1">
                        <c:v>Men</c:v>
                      </c:pt>
                      <c:pt idx="2">
                        <c:v>Women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PROCESS'!$C$5,'[2 Tenure Clarity.xlsx]ANALYSIS-CLARITY OF PROCESS'!$K$5,'[2 Tenure Clarity.xlsx]ANALYSIS-CLARITY OF PROCESS'!$M$5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5.5172413793103448E-2</c:v>
                      </c:pt>
                      <c:pt idx="1">
                        <c:v>4.4776119402985072E-2</c:v>
                      </c:pt>
                      <c:pt idx="2">
                        <c:v>6.6666666666666666E-2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371-4219-848F-EB1C865D402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PROCESS'!$A$6</c15:sqref>
                        </c15:formulaRef>
                      </c:ext>
                    </c:extLst>
                    <c:strCache>
                      <c:ptCount val="1"/>
                      <c:pt idx="0">
                        <c:v>Somewhat unclear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PROCESS'!$C$2,'[2 Tenure Clarity.xlsx]ANALYSIS-CLARITY OF PROCESS'!$K$2,'[2 Tenure Clarity.xlsx]ANALYSIS-CLARITY OF PROCESS'!$M$2</c15:sqref>
                        </c15:formulaRef>
                      </c:ext>
                    </c:extLst>
                    <c:strCache>
                      <c:ptCount val="3"/>
                      <c:pt idx="0">
                        <c:v>All Faculty</c:v>
                      </c:pt>
                      <c:pt idx="1">
                        <c:v>Men</c:v>
                      </c:pt>
                      <c:pt idx="2">
                        <c:v>Women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PROCESS'!$C$6,'[2 Tenure Clarity.xlsx]ANALYSIS-CLARITY OF PROCESS'!$K$6,'[2 Tenure Clarity.xlsx]ANALYSIS-CLARITY OF PROCESS'!$M$6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0.19310344827586207</c:v>
                      </c:pt>
                      <c:pt idx="1">
                        <c:v>0.14925373134328357</c:v>
                      </c:pt>
                      <c:pt idx="2">
                        <c:v>0.21333333333333335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371-4219-848F-EB1C865D402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PROCESS'!$A$7</c15:sqref>
                        </c15:formulaRef>
                      </c:ext>
                    </c:extLst>
                    <c:strCache>
                      <c:ptCount val="1"/>
                      <c:pt idx="0">
                        <c:v>Very unclear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PROCESS'!$C$2,'[2 Tenure Clarity.xlsx]ANALYSIS-CLARITY OF PROCESS'!$K$2,'[2 Tenure Clarity.xlsx]ANALYSIS-CLARITY OF PROCESS'!$M$2</c15:sqref>
                        </c15:formulaRef>
                      </c:ext>
                    </c:extLst>
                    <c:strCache>
                      <c:ptCount val="3"/>
                      <c:pt idx="0">
                        <c:v>All Faculty</c:v>
                      </c:pt>
                      <c:pt idx="1">
                        <c:v>Men</c:v>
                      </c:pt>
                      <c:pt idx="2">
                        <c:v>Women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PROCESS'!$C$7,'[2 Tenure Clarity.xlsx]ANALYSIS-CLARITY OF PROCESS'!$K$7,'[2 Tenure Clarity.xlsx]ANALYSIS-CLARITY OF PROCESS'!$M$7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0.10344827586206896</c:v>
                      </c:pt>
                      <c:pt idx="1">
                        <c:v>8.9552238805970144E-2</c:v>
                      </c:pt>
                      <c:pt idx="2">
                        <c:v>0.12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371-4219-848F-EB1C865D402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PROCESS'!$A$8</c15:sqref>
                        </c15:formulaRef>
                      </c:ext>
                    </c:extLst>
                    <c:strCache>
                      <c:ptCount val="1"/>
                      <c:pt idx="0">
                        <c:v>Decline to answer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PROCESS'!$C$2,'[2 Tenure Clarity.xlsx]ANALYSIS-CLARITY OF PROCESS'!$K$2,'[2 Tenure Clarity.xlsx]ANALYSIS-CLARITY OF PROCESS'!$M$2</c15:sqref>
                        </c15:formulaRef>
                      </c:ext>
                    </c:extLst>
                    <c:strCache>
                      <c:ptCount val="3"/>
                      <c:pt idx="0">
                        <c:v>All Faculty</c:v>
                      </c:pt>
                      <c:pt idx="1">
                        <c:v>Men</c:v>
                      </c:pt>
                      <c:pt idx="2">
                        <c:v>Women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PROCESS'!$C$8,'[2 Tenure Clarity.xlsx]ANALYSIS-CLARITY OF PROCESS'!$K$8,'[2 Tenure Clarity.xlsx]ANALYSIS-CLARITY OF PROCESS'!$M$8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 formatCode="0%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371-4219-848F-EB1C865D402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rgbClr val="003C7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1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PROCESS'!$C$2,'[2 Tenure Clarity.xlsx]ANALYSIS-CLARITY OF PROCESS'!$K$2,'[2 Tenure Clarity.xlsx]ANALYSIS-CLARITY OF PROCESS'!$M$2</c15:sqref>
                        </c15:formulaRef>
                      </c:ext>
                    </c:extLst>
                    <c:strCache>
                      <c:ptCount val="3"/>
                      <c:pt idx="0">
                        <c:v>All Faculty</c:v>
                      </c:pt>
                      <c:pt idx="1">
                        <c:v>Men</c:v>
                      </c:pt>
                      <c:pt idx="2">
                        <c:v>Women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371-4219-848F-EB1C865D4027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PROCESS'!$C$2,'[2 Tenure Clarity.xlsx]ANALYSIS-CLARITY OF PROCESS'!$K$2,'[2 Tenure Clarity.xlsx]ANALYSIS-CLARITY OF PROCESS'!$M$2</c15:sqref>
                        </c15:formulaRef>
                      </c:ext>
                    </c:extLst>
                    <c:strCache>
                      <c:ptCount val="3"/>
                      <c:pt idx="0">
                        <c:v>All Faculty</c:v>
                      </c:pt>
                      <c:pt idx="1">
                        <c:v>Men</c:v>
                      </c:pt>
                      <c:pt idx="2">
                        <c:v>Women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371-4219-848F-EB1C865D402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PROCESS'!$C$2,'[2 Tenure Clarity.xlsx]ANALYSIS-CLARITY OF PROCESS'!$K$2,'[2 Tenure Clarity.xlsx]ANALYSIS-CLARITY OF PROCESS'!$M$2</c15:sqref>
                        </c15:formulaRef>
                      </c:ext>
                    </c:extLst>
                    <c:strCache>
                      <c:ptCount val="3"/>
                      <c:pt idx="0">
                        <c:v>All Faculty</c:v>
                      </c:pt>
                      <c:pt idx="1">
                        <c:v>Men</c:v>
                      </c:pt>
                      <c:pt idx="2">
                        <c:v>Women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'ANALYSIS-CLARITY OF PROCESS'!#REF!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371-4219-848F-EB1C865D4027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PROCESS'!$A$11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cap="all" spc="200" baseline="0">
                          <a:solidFill>
                            <a:srgbClr val="74777A"/>
                          </a:solidFill>
                          <a:latin typeface="Acherus Grotesque Regular" panose="02000505000000020004" pitchFamily="50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PROCESS'!$C$2,'[2 Tenure Clarity.xlsx]ANALYSIS-CLARITY OF PROCESS'!$K$2,'[2 Tenure Clarity.xlsx]ANALYSIS-CLARITY OF PROCESS'!$M$2</c15:sqref>
                        </c15:formulaRef>
                      </c:ext>
                    </c:extLst>
                    <c:strCache>
                      <c:ptCount val="3"/>
                      <c:pt idx="0">
                        <c:v>All Faculty</c:v>
                      </c:pt>
                      <c:pt idx="1">
                        <c:v>Men</c:v>
                      </c:pt>
                      <c:pt idx="2">
                        <c:v>Women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 Tenure Clarity.xlsx]ANALYSIS-CLARITY OF PROCESS'!$C$11,'[2 Tenure Clarity.xlsx]ANALYSIS-CLARITY OF PROCESS'!$K$11,'[2 Tenure Clarity.xlsx]ANALYSIS-CLARITY OF PROCESS'!$M$11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371-4219-848F-EB1C865D4027}"/>
                  </c:ext>
                </c:extLst>
              </c15:ser>
            </c15:filteredBarSeries>
          </c:ext>
        </c:extLst>
      </c:barChart>
      <c:catAx>
        <c:axId val="48576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200" baseline="0">
                <a:solidFill>
                  <a:srgbClr val="74777A"/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485765096"/>
        <c:crosses val="autoZero"/>
        <c:auto val="1"/>
        <c:lblAlgn val="ctr"/>
        <c:lblOffset val="100"/>
        <c:noMultiLvlLbl val="0"/>
      </c:catAx>
      <c:valAx>
        <c:axId val="485765096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200" baseline="0">
                <a:solidFill>
                  <a:srgbClr val="74777A"/>
                </a:solidFill>
                <a:latin typeface="Acherus Grotesque Regular" panose="02000505000000020004" pitchFamily="50" charset="0"/>
                <a:ea typeface="+mn-ea"/>
                <a:cs typeface="+mn-cs"/>
              </a:defRPr>
            </a:pPr>
            <a:endParaRPr lang="en-US"/>
          </a:p>
        </c:txPr>
        <c:crossAx val="485766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cap="all" spc="200" baseline="0">
              <a:solidFill>
                <a:srgbClr val="74777A"/>
              </a:solidFill>
              <a:latin typeface="Acherus Grotesque Regular" panose="0200050500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 i="0" cap="all" spc="200" baseline="0">
          <a:solidFill>
            <a:srgbClr val="74777A"/>
          </a:solidFill>
          <a:latin typeface="Acherus Grotesque Regular" panose="02000505000000020004" pitchFamily="50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4310197480992"/>
          <c:y val="0.10535394599983816"/>
          <c:w val="0.88987318942426441"/>
          <c:h val="0.77388369877423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Success</c:v>
                </c:pt>
              </c:strCache>
            </c:strRef>
          </c:tx>
          <c:spPr>
            <a:solidFill>
              <a:srgbClr val="E8751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Sheet1!$A$4:$A$13</c:f>
              <c:strCache>
                <c:ptCount val="10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  <c:pt idx="8">
                  <c:v>2020-21</c:v>
                </c:pt>
                <c:pt idx="9">
                  <c:v>2021-22</c:v>
                </c:pt>
              </c:strCache>
            </c:strRef>
          </c:cat>
          <c:val>
            <c:numRef>
              <c:f>Sheet1!$B$4:$B$13</c:f>
              <c:numCache>
                <c:formatCode>0%</c:formatCode>
                <c:ptCount val="10"/>
                <c:pt idx="0">
                  <c:v>0.94</c:v>
                </c:pt>
                <c:pt idx="1">
                  <c:v>0.86</c:v>
                </c:pt>
                <c:pt idx="2">
                  <c:v>0.96</c:v>
                </c:pt>
                <c:pt idx="3">
                  <c:v>0.84</c:v>
                </c:pt>
                <c:pt idx="4">
                  <c:v>0.86</c:v>
                </c:pt>
                <c:pt idx="5">
                  <c:v>0.92</c:v>
                </c:pt>
                <c:pt idx="6">
                  <c:v>0.9</c:v>
                </c:pt>
                <c:pt idx="7">
                  <c:v>0.95</c:v>
                </c:pt>
                <c:pt idx="8">
                  <c:v>0.94</c:v>
                </c:pt>
                <c:pt idx="9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E-49E4-817E-0F0F2D99E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624950896"/>
        <c:axId val="624952536"/>
      </c:barChart>
      <c:catAx>
        <c:axId val="624950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Academic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4952536"/>
        <c:crosses val="autoZero"/>
        <c:auto val="1"/>
        <c:lblAlgn val="ctr"/>
        <c:lblOffset val="100"/>
        <c:noMultiLvlLbl val="0"/>
      </c:catAx>
      <c:valAx>
        <c:axId val="624952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Success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495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C243812D-ED85-4431-994D-36C815920CF8}" type="datetimeFigureOut">
              <a:rPr lang="en-US"/>
              <a:pPr>
                <a:defRPr/>
              </a:pPr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2319C83-91FB-4685-8C09-EB7A3F2D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51B37D87-AFB5-4A22-AE98-760ED424FCAD}" type="datetimeFigureOut">
              <a:rPr lang="en-US"/>
              <a:pPr>
                <a:defRPr/>
              </a:pPr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B479054-CC45-4476-86C6-ABBBB0239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53" tIns="48327" rIns="96653" bIns="48327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89E94-532B-494D-AD7A-712B16D9F5A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C1035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C1035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169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6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spc="141" dirty="0">
              <a:latin typeface="Acherus Grotesque Regular" panose="02000505000000020004" pitchFamily="50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B20DE4-10D3-4C1F-B649-E8FFCC588BC8}" type="slidenum">
              <a:rPr lang="en-US" altLang="en-US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3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70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7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76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0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864C-685A-4926-8949-B273A99DCDE0}" type="datetimeFigureOut">
              <a:rPr lang="en-US"/>
              <a:pPr>
                <a:defRPr/>
              </a:pPr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C050-175F-44F2-990E-A0CD0F349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body text +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2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75247962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body text +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2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531133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rb + 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80147" y="1619336"/>
            <a:ext cx="10059871" cy="3619328"/>
          </a:xfrm>
          <a:prstGeom prst="rect">
            <a:avLst/>
          </a:prstGeom>
          <a:solidFill>
            <a:schemeClr val="accent5">
              <a:hueOff val="-15428571"/>
              <a:satOff val="-30434"/>
              <a:lumOff val="9019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7" name="Title 1"/>
          <p:cNvSpPr/>
          <p:nvPr userDrawn="1"/>
        </p:nvSpPr>
        <p:spPr>
          <a:xfrm>
            <a:off x="2529226" y="2096965"/>
            <a:ext cx="557895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r>
              <a:rPr sz="3000"/>
              <a:t>01</a:t>
            </a:r>
          </a:p>
        </p:txBody>
      </p:sp>
      <p:sp>
        <p:nvSpPr>
          <p:cNvPr id="28" name="Straight Connector 16"/>
          <p:cNvSpPr/>
          <p:nvPr userDrawn="1"/>
        </p:nvSpPr>
        <p:spPr>
          <a:xfrm flipH="1">
            <a:off x="1963361" y="-936048"/>
            <a:ext cx="1" cy="7902489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29" name="Straight Connector 19"/>
          <p:cNvSpPr/>
          <p:nvPr userDrawn="1"/>
        </p:nvSpPr>
        <p:spPr>
          <a:xfrm>
            <a:off x="-750840" y="1391505"/>
            <a:ext cx="13693680" cy="49015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30" name="TextBox 5"/>
          <p:cNvSpPr/>
          <p:nvPr userDrawn="1"/>
        </p:nvSpPr>
        <p:spPr>
          <a:xfrm>
            <a:off x="3352962" y="2604794"/>
            <a:ext cx="2967767" cy="95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>
              <a:lnSpc>
                <a:spcPts val="2250"/>
              </a:lnSpc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sz="1500" dirty="0"/>
              <a:t>A LITTLE </a:t>
            </a:r>
            <a:br>
              <a:rPr sz="1500" dirty="0"/>
            </a:br>
            <a:r>
              <a:rPr sz="1500" dirty="0"/>
              <a:t>BLURB OF INFO </a:t>
            </a:r>
            <a:r>
              <a:rPr lang="en-US" sz="1500" dirty="0"/>
              <a:t>CAN</a:t>
            </a:r>
            <a:r>
              <a:rPr sz="1500" dirty="0"/>
              <a:t> SIT IN THIS SPACE.</a:t>
            </a:r>
          </a:p>
        </p:txBody>
      </p:sp>
      <p:sp>
        <p:nvSpPr>
          <p:cNvPr id="31" name="TextBox 20"/>
          <p:cNvSpPr/>
          <p:nvPr userDrawn="1"/>
        </p:nvSpPr>
        <p:spPr>
          <a:xfrm>
            <a:off x="7122901" y="2864155"/>
            <a:ext cx="4211147" cy="1297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 marL="214313" indent="-214313">
              <a:lnSpc>
                <a:spcPts val="1350"/>
              </a:lnSpc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900" dirty="0" err="1"/>
              <a:t>Lorem</a:t>
            </a:r>
            <a:r>
              <a:rPr lang="en-US" sz="900" dirty="0"/>
              <a:t> </a:t>
            </a:r>
            <a:r>
              <a:rPr lang="en-US" sz="900" dirty="0" err="1"/>
              <a:t>ipsum</a:t>
            </a:r>
            <a:r>
              <a:rPr lang="en-US" sz="900" dirty="0"/>
              <a:t>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consectetuer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diam</a:t>
            </a:r>
            <a:r>
              <a:rPr lang="en-US" sz="900" dirty="0"/>
              <a:t> </a:t>
            </a:r>
            <a:r>
              <a:rPr lang="en-US" sz="900" dirty="0" err="1"/>
              <a:t>nonummy</a:t>
            </a:r>
            <a:r>
              <a:rPr lang="en-US" sz="900" dirty="0"/>
              <a:t> </a:t>
            </a:r>
            <a:r>
              <a:rPr lang="en-US" sz="900" dirty="0" err="1"/>
              <a:t>nibh</a:t>
            </a:r>
            <a:r>
              <a:rPr lang="en-US" sz="900" dirty="0"/>
              <a:t> </a:t>
            </a:r>
            <a:r>
              <a:rPr lang="en-US" sz="900" dirty="0" err="1"/>
              <a:t>euismod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laoreet</a:t>
            </a:r>
            <a:endParaRPr lang="en-US" sz="900" dirty="0"/>
          </a:p>
          <a:p>
            <a:pPr marL="214313" indent="-214313">
              <a:lnSpc>
                <a:spcPts val="1350"/>
              </a:lnSpc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900" dirty="0" err="1"/>
              <a:t>Lorem</a:t>
            </a:r>
            <a:r>
              <a:rPr lang="en-US" sz="900" dirty="0"/>
              <a:t> </a:t>
            </a:r>
            <a:r>
              <a:rPr lang="en-US" sz="900" dirty="0" err="1"/>
              <a:t>ipsum</a:t>
            </a:r>
            <a:r>
              <a:rPr lang="en-US" sz="900" dirty="0"/>
              <a:t>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consectetuer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diam</a:t>
            </a:r>
            <a:r>
              <a:rPr lang="en-US" sz="900" dirty="0"/>
              <a:t> </a:t>
            </a:r>
            <a:r>
              <a:rPr lang="en-US" sz="900" dirty="0" err="1"/>
              <a:t>nonummy</a:t>
            </a:r>
            <a:r>
              <a:rPr lang="en-US" sz="900" dirty="0"/>
              <a:t> </a:t>
            </a:r>
            <a:r>
              <a:rPr lang="en-US" sz="900" dirty="0" err="1"/>
              <a:t>nibh</a:t>
            </a:r>
            <a:r>
              <a:rPr lang="en-US" sz="900" dirty="0"/>
              <a:t> </a:t>
            </a:r>
            <a:r>
              <a:rPr lang="en-US" sz="900" dirty="0" err="1"/>
              <a:t>euismod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laoreet</a:t>
            </a:r>
            <a:endParaRPr lang="en-US" sz="900" dirty="0"/>
          </a:p>
          <a:p>
            <a:pPr marL="214313" indent="-214313">
              <a:lnSpc>
                <a:spcPts val="1350"/>
              </a:lnSpc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900" dirty="0" err="1"/>
              <a:t>Lorem</a:t>
            </a:r>
            <a:r>
              <a:rPr lang="en-US" sz="900" dirty="0"/>
              <a:t> </a:t>
            </a:r>
            <a:r>
              <a:rPr lang="en-US" sz="900" dirty="0" err="1"/>
              <a:t>ipsum</a:t>
            </a:r>
            <a:r>
              <a:rPr lang="en-US" sz="900" dirty="0"/>
              <a:t>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consectetuer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diam</a:t>
            </a:r>
            <a:r>
              <a:rPr lang="en-US" sz="900" dirty="0"/>
              <a:t> </a:t>
            </a:r>
            <a:r>
              <a:rPr lang="en-US" sz="900" dirty="0" err="1"/>
              <a:t>nonummy</a:t>
            </a:r>
            <a:r>
              <a:rPr lang="en-US" sz="900" dirty="0"/>
              <a:t> </a:t>
            </a:r>
            <a:r>
              <a:rPr lang="en-US" sz="900" dirty="0" err="1"/>
              <a:t>nibh</a:t>
            </a:r>
            <a:r>
              <a:rPr lang="en-US" sz="900" dirty="0"/>
              <a:t> </a:t>
            </a:r>
            <a:r>
              <a:rPr lang="en-US" sz="900" dirty="0" err="1"/>
              <a:t>euismod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laoreet</a:t>
            </a:r>
            <a:endParaRPr lang="en-US" sz="900" dirty="0"/>
          </a:p>
        </p:txBody>
      </p:sp>
      <p:sp>
        <p:nvSpPr>
          <p:cNvPr id="32" name="Straight Connector 55"/>
          <p:cNvSpPr/>
          <p:nvPr userDrawn="1"/>
        </p:nvSpPr>
        <p:spPr>
          <a:xfrm>
            <a:off x="6757098" y="2341842"/>
            <a:ext cx="1" cy="2345885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33" name="Straight Connector 19"/>
          <p:cNvSpPr/>
          <p:nvPr userDrawn="1"/>
        </p:nvSpPr>
        <p:spPr>
          <a:xfrm>
            <a:off x="-89742" y="5417488"/>
            <a:ext cx="13693681" cy="49015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34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127" y="2571534"/>
            <a:ext cx="129628" cy="1296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68343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9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5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6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7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75586344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+ 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9062480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005275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ith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459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pic>
        <p:nvPicPr>
          <p:cNvPr id="9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83" y="13157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028180" y="515112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4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0873" y="1563771"/>
            <a:ext cx="3327400" cy="221297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4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4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2" y="3413483"/>
            <a:ext cx="2530328" cy="17376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319A15-3777-AF46-9A55-8768D5223B9B}"/>
              </a:ext>
            </a:extLst>
          </p:cNvPr>
          <p:cNvGrpSpPr/>
          <p:nvPr userDrawn="1"/>
        </p:nvGrpSpPr>
        <p:grpSpPr>
          <a:xfrm>
            <a:off x="5875462" y="6292354"/>
            <a:ext cx="7756220" cy="419351"/>
            <a:chOff x="5734148" y="-45661"/>
            <a:chExt cx="7756220" cy="419351"/>
          </a:xfrm>
        </p:grpSpPr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97D0121-A4BB-814B-AA10-145DD6D7D36C}"/>
                </a:ext>
              </a:extLst>
            </p:cNvPr>
            <p:cNvSpPr/>
            <p:nvPr/>
          </p:nvSpPr>
          <p:spPr>
            <a:xfrm>
              <a:off x="10345042" y="-45660"/>
              <a:ext cx="3145326" cy="4152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 anchor="b">
              <a:normAutofit/>
            </a:bodyPr>
            <a:lstStyle/>
            <a:p>
              <a:pPr>
                <a:lnSpc>
                  <a:spcPct val="90000"/>
                </a:lnSpc>
                <a:defRPr sz="1400" spc="200">
                  <a:solidFill>
                    <a:schemeClr val="accent3"/>
                  </a:solidFill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pPr>
              <a:r>
                <a:rPr lang="en-US" sz="900" dirty="0">
                  <a:solidFill>
                    <a:schemeClr val="accent1"/>
                  </a:solidFill>
                </a:rPr>
                <a:t>SECTION TITLE</a:t>
              </a:r>
              <a:endParaRPr sz="9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90D148A5-4E3E-E749-A6AA-CA9862848B00}"/>
                </a:ext>
              </a:extLst>
            </p:cNvPr>
            <p:cNvSpPr/>
            <p:nvPr/>
          </p:nvSpPr>
          <p:spPr>
            <a:xfrm>
              <a:off x="5734148" y="-45661"/>
              <a:ext cx="4349637" cy="4152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 anchor="b">
              <a:normAutofit/>
            </a:bodyPr>
            <a:lstStyle/>
            <a:p>
              <a:pPr algn="r">
                <a:lnSpc>
                  <a:spcPct val="90000"/>
                </a:lnSpc>
                <a:defRPr sz="1400" spc="200">
                  <a:solidFill>
                    <a:schemeClr val="accent3"/>
                  </a:solidFill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pPr>
              <a:r>
                <a:rPr lang="en-US" sz="900" dirty="0">
                  <a:solidFill>
                    <a:schemeClr val="accent3"/>
                  </a:solidFill>
                </a:rPr>
                <a:t>01</a:t>
              </a:r>
              <a:endParaRPr sz="105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F41C2C5-37FA-D540-8521-DBD52E0D33D5}"/>
                </a:ext>
              </a:extLst>
            </p:cNvPr>
            <p:cNvSpPr/>
            <p:nvPr/>
          </p:nvSpPr>
          <p:spPr>
            <a:xfrm>
              <a:off x="10048160" y="-41527"/>
              <a:ext cx="249382" cy="4152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 anchor="b">
              <a:normAutofit/>
            </a:bodyPr>
            <a:lstStyle/>
            <a:p>
              <a:pPr algn="r">
                <a:lnSpc>
                  <a:spcPct val="90000"/>
                </a:lnSpc>
                <a:defRPr sz="1400" spc="200">
                  <a:solidFill>
                    <a:schemeClr val="accent3"/>
                  </a:solidFill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pPr>
              <a:r>
                <a:rPr lang="en-US" sz="900" dirty="0">
                  <a:solidFill>
                    <a:schemeClr val="accent1"/>
                  </a:solidFill>
                </a:rPr>
                <a:t>/</a:t>
              </a:r>
              <a:endParaRPr sz="9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93291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+ 4 photos + 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8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583" y="13157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028180" y="515112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0873" y="1563771"/>
            <a:ext cx="3327400" cy="22129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4" y="1757600"/>
            <a:ext cx="2251169" cy="1493600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4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2" y="3413483"/>
            <a:ext cx="2530328" cy="17376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1310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text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pic>
        <p:nvPicPr>
          <p:cNvPr id="11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83" y="124713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837680" y="542544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5040" y="1495425"/>
            <a:ext cx="5902325" cy="3930650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7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8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9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19165265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+ 1 photo + 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8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583" y="124713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6837680" y="542544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5040" y="1495425"/>
            <a:ext cx="5902325" cy="3930650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176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3260-A521-489B-BAB5-56DF197F228A}" type="datetimeFigureOut">
              <a:rPr lang="en-US"/>
              <a:pPr>
                <a:defRPr/>
              </a:pPr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56D3-175B-4519-B183-37AF8A761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7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13380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circle pictures">
    <p:bg>
      <p:bgPr>
        <a:pattFill prst="pct5">
          <a:fgClr>
            <a:schemeClr val="accent5">
              <a:hueOff val="-15428571"/>
              <a:satOff val="-30434"/>
              <a:lumOff val="9019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57"/>
          <p:cNvSpPr/>
          <p:nvPr userDrawn="1"/>
        </p:nvSpPr>
        <p:spPr>
          <a:xfrm>
            <a:off x="683165" y="586800"/>
            <a:ext cx="11989848" cy="1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8" name="Oval 26"/>
          <p:cNvSpPr/>
          <p:nvPr userDrawn="1"/>
        </p:nvSpPr>
        <p:spPr>
          <a:xfrm>
            <a:off x="708970" y="82498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9" name="Line"/>
          <p:cNvSpPr/>
          <p:nvPr userDrawn="1"/>
        </p:nvSpPr>
        <p:spPr>
          <a:xfrm>
            <a:off x="2999633" y="2757878"/>
            <a:ext cx="1426009" cy="1002792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0" name="Oval 26"/>
          <p:cNvSpPr/>
          <p:nvPr userDrawn="1"/>
        </p:nvSpPr>
        <p:spPr>
          <a:xfrm>
            <a:off x="4290370" y="3043787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3" name="Line"/>
          <p:cNvSpPr/>
          <p:nvPr userDrawn="1"/>
        </p:nvSpPr>
        <p:spPr>
          <a:xfrm flipV="1">
            <a:off x="6678081" y="3166658"/>
            <a:ext cx="1707423" cy="604521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5" name="Oval 26"/>
          <p:cNvSpPr/>
          <p:nvPr userDrawn="1"/>
        </p:nvSpPr>
        <p:spPr>
          <a:xfrm>
            <a:off x="8303570" y="1524473"/>
            <a:ext cx="2469644" cy="2469645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32" name="Oval 31"/>
          <p:cNvSpPr/>
          <p:nvPr userDrawn="1"/>
        </p:nvSpPr>
        <p:spPr>
          <a:xfrm>
            <a:off x="5843588" y="3082437"/>
            <a:ext cx="2927920" cy="519351"/>
          </a:xfrm>
          <a:prstGeom prst="ellipse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796159" y="889847"/>
            <a:ext cx="2291660" cy="2336515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7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4378555" y="3110355"/>
            <a:ext cx="2291660" cy="2336515"/>
          </a:xfrm>
          <a:prstGeom prst="ellipse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38" name="Picture Placeholder 35"/>
          <p:cNvSpPr>
            <a:spLocks noGrp="1"/>
          </p:cNvSpPr>
          <p:nvPr>
            <p:ph type="pic" sz="quarter" idx="12" hasCustomPrompt="1"/>
          </p:nvPr>
        </p:nvSpPr>
        <p:spPr>
          <a:xfrm>
            <a:off x="8392562" y="1589624"/>
            <a:ext cx="2291660" cy="2336515"/>
          </a:xfrm>
          <a:prstGeom prst="ellipse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3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41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2" name="Content Placeholder 51"/>
          <p:cNvSpPr>
            <a:spLocks noGrp="1"/>
          </p:cNvSpPr>
          <p:nvPr>
            <p:ph sz="quarter" idx="14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088199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6"/>
          <p:cNvSpPr/>
          <p:nvPr userDrawn="1"/>
        </p:nvSpPr>
        <p:spPr>
          <a:xfrm>
            <a:off x="861821" y="22727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2" name="Oval 26"/>
          <p:cNvSpPr/>
          <p:nvPr userDrawn="1"/>
        </p:nvSpPr>
        <p:spPr>
          <a:xfrm>
            <a:off x="861369" y="42158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" name="Oval 26"/>
          <p:cNvSpPr/>
          <p:nvPr userDrawn="1"/>
        </p:nvSpPr>
        <p:spPr>
          <a:xfrm>
            <a:off x="6437121" y="22727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2" name="Oval 26"/>
          <p:cNvSpPr/>
          <p:nvPr userDrawn="1"/>
        </p:nvSpPr>
        <p:spPr>
          <a:xfrm>
            <a:off x="6436669" y="42158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9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975052" y="2367685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975052" y="4312737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1" name="Picture Placeholder 35"/>
          <p:cNvSpPr>
            <a:spLocks noGrp="1"/>
          </p:cNvSpPr>
          <p:nvPr>
            <p:ph type="pic" sz="quarter" idx="12" hasCustomPrompt="1"/>
          </p:nvPr>
        </p:nvSpPr>
        <p:spPr>
          <a:xfrm>
            <a:off x="6543820" y="2367685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2" name="Picture Placeholder 35"/>
          <p:cNvSpPr>
            <a:spLocks noGrp="1"/>
          </p:cNvSpPr>
          <p:nvPr>
            <p:ph type="pic" sz="quarter" idx="13" hasCustomPrompt="1"/>
          </p:nvPr>
        </p:nvSpPr>
        <p:spPr>
          <a:xfrm>
            <a:off x="6543820" y="4311760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3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34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35" name="Content Placeholder 51"/>
          <p:cNvSpPr>
            <a:spLocks noGrp="1"/>
          </p:cNvSpPr>
          <p:nvPr>
            <p:ph sz="quarter" idx="14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Content Placeholder 51"/>
          <p:cNvSpPr>
            <a:spLocks noGrp="1"/>
          </p:cNvSpPr>
          <p:nvPr>
            <p:ph sz="quarter" idx="15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679223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6"/>
          <p:cNvSpPr/>
          <p:nvPr userDrawn="1"/>
        </p:nvSpPr>
        <p:spPr>
          <a:xfrm flipH="1">
            <a:off x="256038" y="-948749"/>
            <a:ext cx="1" cy="7902489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9060" y="0"/>
            <a:ext cx="6124565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7635793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067436" y="0"/>
            <a:ext cx="6124565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401996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81EF-6CA3-4503-95F5-A543AA424D9E}" type="datetimeFigureOut">
              <a:rPr lang="en-US"/>
              <a:pPr>
                <a:defRPr/>
              </a:pPr>
              <a:t>10/6/2022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3850-DCB2-4901-BF30-0EEDC6B58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C758-3A45-4CE3-B105-0BC7001CB563}" type="datetimeFigureOut">
              <a:rPr lang="en-US"/>
              <a:pPr>
                <a:defRPr/>
              </a:pPr>
              <a:t>10/6/2022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39CE5-987F-4036-80C9-438846A48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3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410B-DFF6-4FF6-9883-C1034C546E3D}" type="datetimeFigureOut">
              <a:rPr lang="en-US"/>
              <a:pPr>
                <a:defRPr/>
              </a:pPr>
              <a:t>10/6/2022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2E31-A333-4AC7-B265-6E309FC73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0E5D-B933-4EC3-A5F0-471D5BED7554}" type="datetimeFigureOut">
              <a:rPr lang="en-US"/>
              <a:pPr>
                <a:defRPr/>
              </a:pPr>
              <a:t>10/6/2022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1FE5-5D15-4B78-B85A-B46772C9C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5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520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body text +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pic>
        <p:nvPicPr>
          <p:cNvPr id="55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116" y="1409471"/>
            <a:ext cx="98627" cy="986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653274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0AD47F-5E79-1A42-872C-CD3E2DD13719}"/>
              </a:ext>
            </a:extLst>
          </p:cNvPr>
          <p:cNvGrpSpPr/>
          <p:nvPr userDrawn="1"/>
        </p:nvGrpSpPr>
        <p:grpSpPr>
          <a:xfrm>
            <a:off x="7354486" y="2243270"/>
            <a:ext cx="2360556" cy="2147978"/>
            <a:chOff x="2057400" y="1371600"/>
            <a:chExt cx="4648200" cy="4229608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617AAE3C-4E7B-BA45-88C9-330666BAB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7400" y="3689041"/>
              <a:ext cx="1678147" cy="1674008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8AFAB69-39B4-C04C-BFD9-EAF7E8C8F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4135" y="1611335"/>
              <a:ext cx="1691465" cy="1687294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9363F934-87C8-4848-8FC9-8A719E3CE5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6870" y="1371600"/>
              <a:ext cx="2317441" cy="2311726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FA3160D6-5446-5046-8CB4-C724094A35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370" y="3289482"/>
              <a:ext cx="2317441" cy="2311726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rgbClr val="E5E1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5877812" y="1229701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5875183" y="1570892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34" name="Content Placeholder 18"/>
          <p:cNvSpPr>
            <a:spLocks noGrp="1"/>
          </p:cNvSpPr>
          <p:nvPr>
            <p:ph sz="quarter" idx="16" hasCustomPrompt="1"/>
          </p:nvPr>
        </p:nvSpPr>
        <p:spPr>
          <a:xfrm>
            <a:off x="9772909" y="1253993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35" name="Content Placeholder 29"/>
          <p:cNvSpPr>
            <a:spLocks noGrp="1"/>
          </p:cNvSpPr>
          <p:nvPr>
            <p:ph sz="quarter" idx="17" hasCustomPrompt="1"/>
          </p:nvPr>
        </p:nvSpPr>
        <p:spPr>
          <a:xfrm>
            <a:off x="9770279" y="1595184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36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9772909" y="4628370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37" name="Content Placeholder 29"/>
          <p:cNvSpPr>
            <a:spLocks noGrp="1"/>
          </p:cNvSpPr>
          <p:nvPr>
            <p:ph sz="quarter" idx="19" hasCustomPrompt="1"/>
          </p:nvPr>
        </p:nvSpPr>
        <p:spPr>
          <a:xfrm>
            <a:off x="9770279" y="4969561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41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5877812" y="4628370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42" name="Content Placeholder 29"/>
          <p:cNvSpPr>
            <a:spLocks noGrp="1"/>
          </p:cNvSpPr>
          <p:nvPr>
            <p:ph sz="quarter" idx="21" hasCustomPrompt="1"/>
          </p:nvPr>
        </p:nvSpPr>
        <p:spPr>
          <a:xfrm>
            <a:off x="5875183" y="4969561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25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6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7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91155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757E9D-2C6D-4659-99F8-7B3CBB8608F7}" type="datetimeFigureOut">
              <a:rPr lang="en-US"/>
              <a:pPr>
                <a:defRPr/>
              </a:pPr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97259D-F5B2-49C7-8855-B9A0928A9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669" r:id="rId5"/>
    <p:sldLayoutId id="2147483670" r:id="rId6"/>
    <p:sldLayoutId id="2147483677" r:id="rId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-15428571"/>
            <a:satOff val="-30434"/>
            <a:lumOff val="901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58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med"/>
  <p:hf hdr="0" ftr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bg2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culty.vt.edu/promotion-tenure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faculty.vt.edu/faculty-handbook/chapter03.html.html#3.4.2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aculty.vt.edu/faculty-handbook/chapter03.html.html#3.4.5.3" TargetMode="External"/><Relationship Id="rId5" Type="http://schemas.openxmlformats.org/officeDocument/2006/relationships/hyperlink" Target="https://faculty.vt.edu/content/dam/faculty_vt_edu/files/promotion-tenure/VPFA%20Non-mandatory%20PT%20Memo.pdf" TargetMode="External"/><Relationship Id="rId4" Type="http://schemas.openxmlformats.org/officeDocument/2006/relationships/hyperlink" Target="https://faculty.vt.edu/faculty-work-life-policie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faculty.vt.edu/promotion-tenure/adaptations-promotion-tenure-proces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vt.edu/promotion-tenur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g.vt.edu/faculty-staff-resources/promotion-and-tenure-resources-for-coe-faculty.html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cals.vt.edu/content/dam/cals_vt_edu/faculty-staff/files/College%20PT%20Procedur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pamplin.vt.edu/faculty-and-staff-resources/policies-and-procedures.html" TargetMode="External"/><Relationship Id="rId4" Type="http://schemas.openxmlformats.org/officeDocument/2006/relationships/hyperlink" Target="https://www.vt.edu/content/dam/science_vt_edu/new-website/faculty-staff-documents/COS%20PT%20Procedures%20AY22-23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hyperlink" Target="https://faculty.vt.edu/faculty-handbook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vt.edu/promotion-tenur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50" y="161473"/>
            <a:ext cx="2022946" cy="393192"/>
          </a:xfrm>
          <a:prstGeom prst="rect">
            <a:avLst/>
          </a:prstGeom>
        </p:spPr>
      </p:pic>
      <p:pic>
        <p:nvPicPr>
          <p:cNvPr id="424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148" y="2712685"/>
            <a:ext cx="126962" cy="126962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PRESENTATION TITLE GOES HERE"/>
          <p:cNvSpPr/>
          <p:nvPr/>
        </p:nvSpPr>
        <p:spPr>
          <a:xfrm>
            <a:off x="2822882" y="2743203"/>
            <a:ext cx="5982032" cy="104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 fontScale="92500"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569213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300" kern="0" cap="all" spc="200" dirty="0">
                <a:solidFill>
                  <a:srgbClr val="6C1035"/>
                </a:solidFill>
              </a:rPr>
              <a:t>Promotion and Tenure Committee Workshop</a:t>
            </a:r>
          </a:p>
        </p:txBody>
      </p:sp>
      <p:pic>
        <p:nvPicPr>
          <p:cNvPr id="428" name="VT-grid-02.png" descr="VT-grid-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395" y="5182615"/>
            <a:ext cx="7950605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traight Connector 55"/>
          <p:cNvSpPr/>
          <p:nvPr/>
        </p:nvSpPr>
        <p:spPr>
          <a:xfrm>
            <a:off x="9636968" y="-49592"/>
            <a:ext cx="1" cy="887792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</a:pPr>
            <a:endParaRPr sz="1350" kern="0">
              <a:solidFill>
                <a:srgbClr val="6C1035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Straight Connector 57"/>
          <p:cNvSpPr/>
          <p:nvPr/>
        </p:nvSpPr>
        <p:spPr>
          <a:xfrm>
            <a:off x="9451804" y="721474"/>
            <a:ext cx="2816396" cy="1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</a:pPr>
            <a:endParaRPr sz="1350" kern="0">
              <a:solidFill>
                <a:srgbClr val="6C1035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" name="Professor Albert Einstein June 23, 2018"/>
          <p:cNvSpPr/>
          <p:nvPr/>
        </p:nvSpPr>
        <p:spPr>
          <a:xfrm>
            <a:off x="2896690" y="3882303"/>
            <a:ext cx="4801697" cy="25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050" kern="0" cap="all" spc="150" dirty="0">
                <a:solidFill>
                  <a:srgbClr val="E5763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SEPTEMBER 29, 2022</a:t>
            </a:r>
          </a:p>
        </p:txBody>
      </p:sp>
    </p:spTree>
    <p:extLst>
      <p:ext uri="{BB962C8B-B14F-4D97-AF65-F5344CB8AC3E}">
        <p14:creationId xmlns:p14="http://schemas.microsoft.com/office/powerpoint/2010/main" val="47226242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ET OUR TEAM"/>
          <p:cNvSpPr/>
          <p:nvPr/>
        </p:nvSpPr>
        <p:spPr>
          <a:xfrm>
            <a:off x="728666" y="727314"/>
            <a:ext cx="7951918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PROMOTION AND TENURE SCHEDULE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509821"/>
              </p:ext>
            </p:extLst>
          </p:nvPr>
        </p:nvGraphicFramePr>
        <p:xfrm>
          <a:off x="1600200" y="1447800"/>
          <a:ext cx="8382000" cy="4895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196849943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857574278"/>
                    </a:ext>
                  </a:extLst>
                </a:gridCol>
              </a:tblGrid>
              <a:tr h="401656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April/May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Departments evaluate candidates for promotion</a:t>
                      </a:r>
                      <a:endParaRPr lang="en-US" sz="18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86052"/>
                  </a:ext>
                </a:extLst>
              </a:tr>
              <a:tr h="40165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reviewers selected and invited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4499107"/>
                  </a:ext>
                </a:extLst>
              </a:tr>
              <a:tr h="401656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July/August 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Dossiers completed and sent to external reviewers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95549"/>
                  </a:ext>
                </a:extLst>
              </a:tr>
              <a:tr h="401656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committee and head review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1133289"/>
                  </a:ext>
                </a:extLst>
              </a:tr>
              <a:tr h="401656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Dossiers sent to college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791997"/>
                  </a:ext>
                </a:extLst>
              </a:tr>
              <a:tr h="401656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Dec/Jan	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 committee and dean review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859803"/>
                  </a:ext>
                </a:extLst>
              </a:tr>
              <a:tr h="592850">
                <a:tc>
                  <a:txBody>
                    <a:bodyPr/>
                    <a:lstStyle/>
                    <a:p>
                      <a:r>
                        <a:rPr lang="en-US" alt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Jan/Feb	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Dossiers submitted to Provost office from colleges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Materials distributed to university committee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747782"/>
                  </a:ext>
                </a:extLst>
              </a:tr>
              <a:tr h="40165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March/April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committee and provost review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4029794"/>
                  </a:ext>
                </a:extLst>
              </a:tr>
              <a:tr h="40165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Provost makes recommendations to President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701530"/>
                  </a:ext>
                </a:extLst>
              </a:tr>
              <a:tr h="59285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 submits recommendations to BOV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BOV approval – faculty notified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7001770"/>
                  </a:ext>
                </a:extLst>
              </a:tr>
              <a:tr h="40165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Sept/Oct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Reception for promoted faculty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492930"/>
                  </a:ext>
                </a:extLst>
              </a:tr>
            </a:tbl>
          </a:graphicData>
        </a:graphic>
      </p:graphicFrame>
      <p:pic>
        <p:nvPicPr>
          <p:cNvPr id="8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0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453601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2" y="1447800"/>
            <a:ext cx="7543799" cy="46482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	Executive Summary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	Recommendation Statements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	Candidate’s Statement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	Teaching and Advising Effectiveness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	Research and Creative Activities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	International &amp; Professional Service and 	Other Outreach &amp; Extension Activities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VII.	University Service	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	Work Under Review or In Progress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IX.	Other Pertinent Activities </a:t>
            </a:r>
          </a:p>
          <a:p>
            <a:pPr fontAlgn="auto">
              <a:spcAft>
                <a:spcPts val="0"/>
              </a:spcAft>
              <a:defRPr/>
            </a:pPr>
            <a:endParaRPr lang="en-US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ET OUR TEAM"/>
          <p:cNvSpPr/>
          <p:nvPr/>
        </p:nvSpPr>
        <p:spPr>
          <a:xfrm>
            <a:off x="728666" y="674876"/>
            <a:ext cx="9906000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PROMOTION AND TENURE DOSSIER OUTLINE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9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4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1D1A5F-86E8-17FB-B2CC-0420649C87A0}"/>
              </a:ext>
            </a:extLst>
          </p:cNvPr>
          <p:cNvSpPr txBox="1"/>
          <p:nvPr/>
        </p:nvSpPr>
        <p:spPr>
          <a:xfrm>
            <a:off x="13138" y="6459974"/>
            <a:ext cx="4890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https://faculty.vt.edu/promotion-tenure.html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34515" y="1517655"/>
            <a:ext cx="5257800" cy="491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None/>
            </a:pPr>
            <a:r>
              <a:rPr lang="en-US" altLang="en-US" sz="2400" u="sng" dirty="0">
                <a:solidFill>
                  <a:schemeClr val="tx2"/>
                </a:solidFill>
                <a:latin typeface="Arial" panose="020B0604020202020204" pitchFamily="34" charset="0"/>
              </a:rPr>
              <a:t>POLICIES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-US" altLang="en-US" sz="2500" baseline="300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</a:t>
            </a: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4</a:t>
            </a:r>
            <a:r>
              <a:rPr lang="en-US" altLang="en-US" sz="2500" baseline="300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year progress reviews</a:t>
            </a:r>
            <a:endParaRPr lang="en-US" altLang="en-US" sz="25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Tenure clock extension(s)</a:t>
            </a:r>
            <a:endParaRPr lang="en-US" altLang="en-US" sz="25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Modified duties</a:t>
            </a:r>
            <a:endParaRPr lang="en-US" altLang="en-US" sz="25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Non-mandatory promotion to associate with tenure</a:t>
            </a:r>
            <a:endParaRPr lang="en-US" altLang="en-US" sz="25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rgbClr val="0070C0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 toward promotion to professor</a:t>
            </a:r>
            <a:endParaRPr lang="en-US" altLang="en-US" sz="25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MEET OUR TEAM"/>
          <p:cNvSpPr/>
          <p:nvPr/>
        </p:nvSpPr>
        <p:spPr>
          <a:xfrm>
            <a:off x="728666" y="669378"/>
            <a:ext cx="7592689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latin typeface="Acherus Grotesque Regular" panose="02000505000000020004" pitchFamily="50" charset="0"/>
              </a:rPr>
              <a:t>P&amp;T POLICIES AND PRACTICES</a:t>
            </a:r>
            <a:endParaRPr sz="3000" kern="0" cap="all" spc="200" dirty="0">
              <a:latin typeface="Acherus Grotesque Regular" panose="0200050500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3D0E0-8D14-EBD7-F2DB-F7F47C20DACE}"/>
              </a:ext>
            </a:extLst>
          </p:cNvPr>
          <p:cNvSpPr txBox="1">
            <a:spLocks/>
          </p:cNvSpPr>
          <p:nvPr/>
        </p:nvSpPr>
        <p:spPr bwMode="auto">
          <a:xfrm>
            <a:off x="6400799" y="1517655"/>
            <a:ext cx="5257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None/>
            </a:pPr>
            <a:r>
              <a:rPr lang="en-US" altLang="en-US" sz="2400" u="sng" dirty="0">
                <a:solidFill>
                  <a:schemeClr val="tx2"/>
                </a:solidFill>
                <a:latin typeface="Arial" panose="020B0604020202020204" pitchFamily="34" charset="0"/>
              </a:rPr>
              <a:t>PRACTICES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chemeClr val="tx2"/>
                </a:solidFill>
                <a:latin typeface="Arial" panose="020B0604020202020204" pitchFamily="34" charset="0"/>
              </a:rPr>
              <a:t>Mentoring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chemeClr val="tx2"/>
                </a:solidFill>
                <a:latin typeface="Arial" panose="020B0604020202020204" pitchFamily="34" charset="0"/>
              </a:rPr>
              <a:t>P&amp;T Workshops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P&amp;T Committee and Heads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Promotion to Professor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861F4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College-based workshops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Written expectations and standards</a:t>
            </a:r>
          </a:p>
          <a:p>
            <a:pPr lvl="1">
              <a:spcAft>
                <a:spcPts val="1200"/>
              </a:spcAft>
              <a:buClr>
                <a:srgbClr val="CD6600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3" name="pasted-image.pdf" descr="pasted-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ET OUR TEAM"/>
          <p:cNvSpPr/>
          <p:nvPr/>
        </p:nvSpPr>
        <p:spPr>
          <a:xfrm>
            <a:off x="722767" y="669378"/>
            <a:ext cx="10066010" cy="577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COVID-19 IMPACT CONSIDERATIONS 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1590" y="1524000"/>
            <a:ext cx="10134601" cy="279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COVID statements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of cancelled/postponed and/or virtual presentations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scores for calendar year 2020 optional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Tenure Clock Extensions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assignment adjustments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500" dirty="0">
                <a:solidFill>
                  <a:schemeClr val="tx2"/>
                </a:solidFill>
                <a:latin typeface="Arial" panose="020B0604020202020204" pitchFamily="34" charset="0"/>
              </a:rPr>
              <a:t>Modified duties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letter reuse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61F97-30E6-E25A-1B45-5036349A1070}"/>
              </a:ext>
            </a:extLst>
          </p:cNvPr>
          <p:cNvSpPr txBox="1"/>
          <p:nvPr/>
        </p:nvSpPr>
        <p:spPr>
          <a:xfrm>
            <a:off x="0" y="6507480"/>
            <a:ext cx="8080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https://faculty.vt.edu/promotion-tenure/adaptations-promotion-tenure-process.html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3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5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839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0" y="0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 cap="all" spc="200" dirty="0"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20" y="1905000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2288328" y="2042009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P&amp;T PERSPECTIVES</a:t>
            </a: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3223958" y="2860215"/>
            <a:ext cx="5730389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marL="342900" indent="-342900" defTabSz="685800" eaLnBrk="1" fontAlgn="auto">
              <a:spcBef>
                <a:spcPts val="0"/>
              </a:spcBef>
              <a:spcAft>
                <a:spcPts val="0"/>
              </a:spcAft>
              <a:buFont typeface="Acherus Grotesque Regular" panose="02000505000000020004" pitchFamily="50" charset="0"/>
              <a:buChar char="&gt;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Department Heads</a:t>
            </a:r>
          </a:p>
          <a:p>
            <a:pPr marL="342900" indent="-342900" defTabSz="685800" eaLnBrk="1" fontAlgn="auto">
              <a:spcBef>
                <a:spcPts val="0"/>
              </a:spcBef>
              <a:spcAft>
                <a:spcPts val="0"/>
              </a:spcAft>
              <a:buFont typeface="Acherus Grotesque Regular" panose="02000505000000020004" pitchFamily="50" charset="0"/>
              <a:buChar char="&gt;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Dean</a:t>
            </a:r>
          </a:p>
          <a:p>
            <a:pPr marL="342900" indent="-342900" defTabSz="685800" eaLnBrk="1" fontAlgn="auto">
              <a:spcBef>
                <a:spcPts val="0"/>
              </a:spcBef>
              <a:spcAft>
                <a:spcPts val="0"/>
              </a:spcAft>
              <a:buFont typeface="Acherus Grotesque Regular" panose="02000505000000020004" pitchFamily="50" charset="0"/>
              <a:buChar char="&gt;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University P&amp;T Committee</a:t>
            </a:r>
          </a:p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endParaRPr lang="en-US" sz="1400" kern="0" cap="all" spc="150" dirty="0">
              <a:solidFill>
                <a:schemeClr val="bg1"/>
              </a:solidFill>
              <a:latin typeface="Acherus Grotesque Regular" panose="02000505000000020004" pitchFamily="50" charset="0"/>
              <a:ea typeface="Acherus Grotesque Regular" charset="0"/>
              <a:cs typeface="Acherus Grotesque Regular" charset="0"/>
              <a:sym typeface="Gineso Cond Thi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4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0709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ET OUR TEAM"/>
          <p:cNvSpPr/>
          <p:nvPr/>
        </p:nvSpPr>
        <p:spPr>
          <a:xfrm>
            <a:off x="728666" y="669378"/>
            <a:ext cx="7897489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DEPARTMENT HEADS’ PERSPECTIVES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9645" y="1828803"/>
            <a:ext cx="3470625" cy="3546929"/>
            <a:chOff x="138285" y="1253671"/>
            <a:chExt cx="3470625" cy="3546929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138285" y="4191000"/>
              <a:ext cx="34706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Ann-Marie Knoblauch 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School of Visual Arts</a:t>
              </a:r>
            </a:p>
          </p:txBody>
        </p:sp>
        <p:pic>
          <p:nvPicPr>
            <p:cNvPr id="1026" name="Picture 2" descr="Headshot of Ann-Marie Knoblauch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10"/>
            <a:stretch/>
          </p:blipFill>
          <p:spPr bwMode="auto">
            <a:xfrm>
              <a:off x="501997" y="1253671"/>
              <a:ext cx="2743200" cy="2773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010403" y="1830977"/>
            <a:ext cx="2743201" cy="3657600"/>
            <a:chOff x="5486400" y="1905000"/>
            <a:chExt cx="2743201" cy="36576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5486400" y="4800600"/>
              <a:ext cx="274320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Matthew Gabriele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Religion &amp; Culture</a:t>
              </a:r>
            </a:p>
          </p:txBody>
        </p:sp>
        <p:pic>
          <p:nvPicPr>
            <p:cNvPr id="1028" name="Picture 4" descr="Matthew Gabriel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70" b="14805"/>
            <a:stretch/>
          </p:blipFill>
          <p:spPr bwMode="auto">
            <a:xfrm>
              <a:off x="5486400" y="1905000"/>
              <a:ext cx="27432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4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9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3049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ET OUR TEAM"/>
          <p:cNvSpPr/>
          <p:nvPr/>
        </p:nvSpPr>
        <p:spPr>
          <a:xfrm>
            <a:off x="728666" y="669378"/>
            <a:ext cx="7897489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DEAN’S PERSPECTIVE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45186" y="1447800"/>
            <a:ext cx="5486400" cy="4419600"/>
            <a:chOff x="1821186" y="1447800"/>
            <a:chExt cx="5486400" cy="4419600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1821186" y="5257800"/>
              <a:ext cx="54864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Rosemary Blieszner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Architecture, Arts, and Design</a:t>
              </a:r>
            </a:p>
          </p:txBody>
        </p:sp>
        <p:pic>
          <p:nvPicPr>
            <p:cNvPr id="2050" name="Picture 2" descr="Interim Dean Rosemary Blieszner standing in front of student work in Cowgill H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186" y="1447800"/>
              <a:ext cx="5486400" cy="3655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4504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ET OUR TEAM"/>
          <p:cNvSpPr/>
          <p:nvPr/>
        </p:nvSpPr>
        <p:spPr>
          <a:xfrm>
            <a:off x="728666" y="669378"/>
            <a:ext cx="9067800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UNIVERSITY P&amp;T COMMITTEE PERSPECTIVE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91000" y="1661232"/>
            <a:ext cx="4076700" cy="4282368"/>
            <a:chOff x="2667000" y="1661232"/>
            <a:chExt cx="4076700" cy="4282368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2667000" y="5318832"/>
              <a:ext cx="4076700" cy="624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Reza Barkhi</a:t>
              </a:r>
            </a:p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Accounting &amp; Information Systems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10000"/>
            <a:stretch/>
          </p:blipFill>
          <p:spPr>
            <a:xfrm>
              <a:off x="3216673" y="1661232"/>
              <a:ext cx="2698749" cy="36576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4914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-1" y="0"/>
            <a:ext cx="12192001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2" name="PRESENTATION TITLE GOES HERE"/>
          <p:cNvSpPr/>
          <p:nvPr/>
        </p:nvSpPr>
        <p:spPr>
          <a:xfrm>
            <a:off x="1510309" y="2422564"/>
            <a:ext cx="9157693" cy="114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ctr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algn="ctr"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Questions and discussion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282968" y="4294339"/>
            <a:ext cx="7696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Promotion and Tenure website for more information:</a:t>
            </a:r>
          </a:p>
          <a:p>
            <a:pPr algn="ctr" eaLnBrk="1" hangingPunct="1"/>
            <a:r>
              <a:rPr 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https://faculty.vt.edu/promotion-tenure.html   </a:t>
            </a:r>
            <a:endParaRPr lang="en-US" sz="15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5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1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300461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0" y="0"/>
            <a:ext cx="12191999" cy="6934200"/>
          </a:xfrm>
          <a:prstGeom prst="rect">
            <a:avLst/>
          </a:prstGeom>
          <a:solidFill>
            <a:srgbClr val="E87722"/>
          </a:solidFill>
          <a:ln w="12700">
            <a:miter lim="400000"/>
          </a:ln>
        </p:spPr>
        <p:txBody>
          <a:bodyPr lIns="34289" rIns="34289" anchor="ctr"/>
          <a:lstStyle/>
          <a:p>
            <a:endParaRPr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6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  <p:sp>
        <p:nvSpPr>
          <p:cNvPr id="11" name="PRESENTATION TITLE GOES HERE"/>
          <p:cNvSpPr/>
          <p:nvPr/>
        </p:nvSpPr>
        <p:spPr>
          <a:xfrm>
            <a:off x="1510309" y="2422564"/>
            <a:ext cx="9157693" cy="114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ctr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algn="ctr"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14662109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75158" y="1646955"/>
            <a:ext cx="7397442" cy="4525963"/>
          </a:xfrm>
        </p:spPr>
        <p:txBody>
          <a:bodyPr/>
          <a:lstStyle/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P&amp;T perceptions and outcomes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P&amp;T process and policies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Adaptions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heads’ perspectives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Dean’s perspective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P&amp;T Committee’s perspective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discussion </a:t>
            </a:r>
          </a:p>
        </p:txBody>
      </p:sp>
      <p:sp>
        <p:nvSpPr>
          <p:cNvPr id="5" name="MEET OUR TEAM"/>
          <p:cNvSpPr/>
          <p:nvPr/>
        </p:nvSpPr>
        <p:spPr>
          <a:xfrm>
            <a:off x="733746" y="669378"/>
            <a:ext cx="4884087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solidFill>
                  <a:schemeClr val="tx2"/>
                </a:solidFill>
                <a:latin typeface="Acherus Grotesque Regular" panose="02000505000000020004" pitchFamily="50" charset="0"/>
              </a:rPr>
              <a:t>AGENDA</a:t>
            </a:r>
            <a:endParaRPr sz="3000" kern="0" spc="141" dirty="0">
              <a:solidFill>
                <a:schemeClr val="tx2"/>
              </a:solidFill>
              <a:latin typeface="Acherus Grotesque Regular" panose="02000505000000020004" pitchFamily="5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8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371600"/>
            <a:ext cx="7930843" cy="46482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of Agriculture and Life Sciences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Architecture, Arts, and Design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of Engineering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Liberal Arts and Human Sciences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Natural Resources and the Environment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of Science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Pamplin College of Business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Virginia-Maryland College of Veterinary Medicine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rgbClr val="CD6600"/>
              </a:buClr>
              <a:buFont typeface="Acherus Grotesque Regular" panose="02000505000000020004" pitchFamily="50" charset="0"/>
              <a:buChar char="&gt;"/>
              <a:defRPr/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Tech Carilion School of Medicine</a:t>
            </a:r>
          </a:p>
          <a:p>
            <a:pPr fontAlgn="auto">
              <a:spcAft>
                <a:spcPts val="0"/>
              </a:spcAft>
              <a:defRPr/>
            </a:pPr>
            <a:endParaRPr lang="en-US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ET OUR TEAM"/>
          <p:cNvSpPr/>
          <p:nvPr/>
        </p:nvSpPr>
        <p:spPr>
          <a:xfrm>
            <a:off x="728666" y="669378"/>
            <a:ext cx="9601200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marL="0" marR="0" lvl="0" indent="0" algn="l" defTabSz="644652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141" normalizeH="0" baseline="0" noProof="0" dirty="0">
                <a:ln>
                  <a:noFill/>
                </a:ln>
                <a:solidFill>
                  <a:srgbClr val="585C5E"/>
                </a:solidFill>
                <a:effectLst/>
                <a:uLnTx/>
                <a:uFillTx/>
                <a:latin typeface="Acherus Grotesque Regular" panose="02000505000000020004" pitchFamily="50" charset="0"/>
                <a:sym typeface="Acherus Grotesque"/>
              </a:rPr>
              <a:t>COLLEGE P&amp;T GUIDELINES</a:t>
            </a:r>
            <a:endParaRPr kumimoji="0" sz="3000" b="0" i="0" u="none" strike="noStrike" kern="0" cap="none" spc="141" normalizeH="0" baseline="0" noProof="0" dirty="0">
              <a:ln>
                <a:noFill/>
              </a:ln>
              <a:solidFill>
                <a:srgbClr val="585C5E"/>
              </a:solidFill>
              <a:effectLst/>
              <a:uLnTx/>
              <a:uFillTx/>
              <a:latin typeface="Acherus Grotesque Regular" panose="02000505000000020004" pitchFamily="50" charset="0"/>
              <a:sym typeface="Acherus Grotesque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9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4" name="pasted-image.pdf" descr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130029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0" y="0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20" y="1905000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2288328" y="2042009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P&amp;T </a:t>
            </a:r>
            <a:r>
              <a:rPr lang="en-US" sz="32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Perceptions</a:t>
            </a: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 AND Outcomes</a:t>
            </a: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2288328" y="2637928"/>
            <a:ext cx="57303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4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Ron </a:t>
            </a:r>
            <a:r>
              <a:rPr lang="en-US" sz="1400" kern="0" cap="all" spc="150" dirty="0" err="1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fricker</a:t>
            </a:r>
            <a:r>
              <a:rPr lang="en-US" sz="14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, vice provost for faculty affairs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6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7138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8666" y="1349914"/>
            <a:ext cx="7945257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r>
              <a:rPr lang="en-US" sz="1050" i="1" dirty="0">
                <a:solidFill>
                  <a:srgbClr val="75787B"/>
                </a:solidFill>
                <a:latin typeface="Crimson Text Roman"/>
              </a:rPr>
              <a:t>Survey Question: Please rate the clarity of the following aspects of earning tenure in your department: The tenure process</a:t>
            </a:r>
            <a:endParaRPr lang="en-US" sz="1050" i="1" dirty="0">
              <a:solidFill>
                <a:srgbClr val="75787B"/>
              </a:solidFill>
              <a:latin typeface="Crimson Text Roman"/>
              <a:sym typeface="Calibri"/>
            </a:endParaRPr>
          </a:p>
        </p:txBody>
      </p:sp>
      <p:sp>
        <p:nvSpPr>
          <p:cNvPr id="14" name="MEET OUR TEAM"/>
          <p:cNvSpPr/>
          <p:nvPr/>
        </p:nvSpPr>
        <p:spPr>
          <a:xfrm>
            <a:off x="728666" y="669378"/>
            <a:ext cx="8170135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Acherus Grotesque Regular" panose="02000505000000020004" pitchFamily="50" charset="0"/>
              </a:rPr>
              <a:t>CLARITY OF TENURE </a:t>
            </a:r>
            <a:r>
              <a:rPr lang="en-US" sz="3000" u="sng" dirty="0">
                <a:latin typeface="Acherus Grotesque Regular" panose="02000505000000020004" pitchFamily="50" charset="0"/>
              </a:rPr>
              <a:t>PROCESS</a:t>
            </a:r>
            <a:endParaRPr lang="en-US" sz="3000" u="sng" kern="0" spc="141" dirty="0">
              <a:latin typeface="Acherus Grotesque Regular" panose="02000505000000020004" pitchFamily="50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52F844B-0B2F-3048-916B-132D6B799E16}"/>
              </a:ext>
            </a:extLst>
          </p:cNvPr>
          <p:cNvSpPr/>
          <p:nvPr/>
        </p:nvSpPr>
        <p:spPr>
          <a:xfrm>
            <a:off x="10057035" y="6480111"/>
            <a:ext cx="534755" cy="31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sz="1050" dirty="0">
              <a:solidFill>
                <a:srgbClr val="75787B"/>
              </a:solidFill>
            </a:endParaRPr>
          </a:p>
        </p:txBody>
      </p:sp>
      <p:sp>
        <p:nvSpPr>
          <p:cNvPr id="21" name="TextBox 5"/>
          <p:cNvSpPr/>
          <p:nvPr/>
        </p:nvSpPr>
        <p:spPr>
          <a:xfrm>
            <a:off x="728666" y="1073337"/>
            <a:ext cx="7337025" cy="343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eaLnBrk="1"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6C1035"/>
                </a:solidFill>
                <a:latin typeface="Acherus Grotesque Regular" panose="02000505000000020004" pitchFamily="50" charset="0"/>
              </a:rPr>
              <a:t>FROM 2020 COACHE FACULTY JOB SATISFACTION SURVEY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5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324334"/>
              </p:ext>
            </p:extLst>
          </p:nvPr>
        </p:nvGraphicFramePr>
        <p:xfrm>
          <a:off x="6273800" y="1983768"/>
          <a:ext cx="5468928" cy="3891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520289"/>
              </p:ext>
            </p:extLst>
          </p:nvPr>
        </p:nvGraphicFramePr>
        <p:xfrm>
          <a:off x="347042" y="1983768"/>
          <a:ext cx="5947654" cy="3891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" name="pasted-image.pdf" descr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803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592806"/>
              </p:ext>
            </p:extLst>
          </p:nvPr>
        </p:nvGraphicFramePr>
        <p:xfrm>
          <a:off x="876958" y="1329772"/>
          <a:ext cx="9723380" cy="493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EET OUR TEAM"/>
          <p:cNvSpPr/>
          <p:nvPr/>
        </p:nvSpPr>
        <p:spPr>
          <a:xfrm>
            <a:off x="728666" y="660245"/>
            <a:ext cx="10287000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PROMOTION AND TENURE SUCCESS 2012-2022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0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5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611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0" y="0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320" y="1905000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2288328" y="2042009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P&amp;T P</a:t>
            </a:r>
            <a:r>
              <a:rPr lang="en-US" sz="32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ROCESSES AND PRACTICES</a:t>
            </a:r>
            <a:endParaRPr lang="en-US" sz="3000" kern="0" cap="all" spc="200" dirty="0">
              <a:solidFill>
                <a:schemeClr val="bg1"/>
              </a:solidFill>
              <a:latin typeface="Acherus Grotesque Regular" panose="02000505000000020004" pitchFamily="50" charset="0"/>
            </a:endParaRP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2288328" y="2637928"/>
            <a:ext cx="57303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4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Ron </a:t>
            </a:r>
            <a:r>
              <a:rPr lang="en-US" sz="1400" kern="0" cap="all" spc="150" dirty="0" err="1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fricker</a:t>
            </a:r>
            <a:r>
              <a:rPr lang="en-US" sz="14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, vice provost for faculty affairs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4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998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76F810-2C7E-C4D8-39E2-E3898E61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655" y="2313724"/>
            <a:ext cx="6560948" cy="3690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E4BC6-9282-D449-9091-F28FAD36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6" y="669378"/>
            <a:ext cx="10972800" cy="502920"/>
          </a:xfrm>
        </p:spPr>
        <p:txBody>
          <a:bodyPr/>
          <a:lstStyle/>
          <a:p>
            <a:pPr algn="l"/>
            <a:r>
              <a:rPr lang="en-US" sz="3000" cap="all" spc="200" dirty="0">
                <a:solidFill>
                  <a:schemeClr val="bg1">
                    <a:lumMod val="50000"/>
                  </a:schemeClr>
                </a:solidFill>
                <a:latin typeface="Acherus Grotesque Regular" panose="02000505000000020004" pitchFamily="50" charset="0"/>
              </a:rPr>
              <a:t>P&amp;T Governed by Faculty Handbook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0CAE6B-FE85-2841-8793-7E8685450A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6351" y="1833808"/>
            <a:ext cx="4306304" cy="4351338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82D630D-A928-4146-8CA3-DC92ECB78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1882" y="1777999"/>
            <a:ext cx="5552090" cy="452192"/>
          </a:xfrm>
        </p:spPr>
        <p:txBody>
          <a:bodyPr/>
          <a:lstStyle/>
          <a:p>
            <a:pPr marL="0" indent="0">
              <a:buNone/>
            </a:pPr>
            <a:r>
              <a:rPr lang="en-US" sz="2000" cap="all" spc="200" dirty="0">
                <a:solidFill>
                  <a:srgbClr val="861F41"/>
                </a:solidFill>
                <a:latin typeface="Acherus Grotesque Regular" panose="02000505000000020004" pitchFamily="50" charset="0"/>
              </a:rPr>
              <a:t>Section 3.4 in particular:</a:t>
            </a:r>
          </a:p>
          <a:p>
            <a:pPr lvl="1"/>
            <a:endParaRPr lang="en-US" dirty="0">
              <a:solidFill>
                <a:srgbClr val="861F4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EF7CE-4B07-A4AE-82EA-0556EB7DBBAA}"/>
              </a:ext>
            </a:extLst>
          </p:cNvPr>
          <p:cNvSpPr txBox="1"/>
          <p:nvPr/>
        </p:nvSpPr>
        <p:spPr>
          <a:xfrm>
            <a:off x="0" y="6459974"/>
            <a:ext cx="42131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https://faculty.vt.edu/faculty-handbook.html</a:t>
            </a:r>
            <a:endParaRPr lang="en-US" sz="1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2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5" name="pasted-image.pdf" descr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13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330C-D707-DD49-A9E8-A444E0CD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6" y="669378"/>
            <a:ext cx="10972800" cy="502920"/>
          </a:xfrm>
        </p:spPr>
        <p:txBody>
          <a:bodyPr>
            <a:noAutofit/>
          </a:bodyPr>
          <a:lstStyle/>
          <a:p>
            <a:pPr algn="l"/>
            <a:r>
              <a:rPr lang="en-US" sz="3000" cap="all" spc="200" dirty="0">
                <a:solidFill>
                  <a:srgbClr val="75787B"/>
                </a:solidFill>
                <a:latin typeface="Acherus Grotesque Regular" panose="02000505000000020004" pitchFamily="50" charset="0"/>
              </a:rPr>
              <a:t>Important Info on Provost’s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DA982-7203-E441-8F39-0F856D15F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33550"/>
            <a:ext cx="5384800" cy="4392616"/>
          </a:xfrm>
        </p:spPr>
        <p:txBody>
          <a:bodyPr/>
          <a:lstStyle/>
          <a:p>
            <a:pPr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template and preparation guidelines</a:t>
            </a:r>
          </a:p>
          <a:p>
            <a:pPr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University-level deadlines for promotion and tenure review</a:t>
            </a:r>
          </a:p>
          <a:p>
            <a:pPr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P&amp;T Workshop dates</a:t>
            </a:r>
          </a:p>
          <a:p>
            <a:pPr>
              <a:buClr>
                <a:srgbClr val="CD6600"/>
              </a:buClr>
              <a:buFont typeface="Acherus Grotesque Regular" panose="02000505000000020004" pitchFamily="50" charset="0"/>
              <a:buChar char="&gt;"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summary of P&amp;T outcomes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0589042-8E0B-A94B-8E10-49BC8D6786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0159" y="1733550"/>
            <a:ext cx="5162964" cy="4351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05602B-7BF1-CA59-4565-4A50ED4987BB}"/>
              </a:ext>
            </a:extLst>
          </p:cNvPr>
          <p:cNvSpPr txBox="1"/>
          <p:nvPr/>
        </p:nvSpPr>
        <p:spPr>
          <a:xfrm>
            <a:off x="13138" y="6459974"/>
            <a:ext cx="42660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https://faculty.vt.edu/promotion-tenure.html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7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039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E90CB0E9-1EC1-3D38-5EC8-744AA7647497}"/>
              </a:ext>
            </a:extLst>
          </p:cNvPr>
          <p:cNvSpPr/>
          <p:nvPr/>
        </p:nvSpPr>
        <p:spPr>
          <a:xfrm>
            <a:off x="2209800" y="48915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757EA6A-168E-EAB8-0418-CDAF60859CE4}"/>
              </a:ext>
            </a:extLst>
          </p:cNvPr>
          <p:cNvSpPr/>
          <p:nvPr/>
        </p:nvSpPr>
        <p:spPr>
          <a:xfrm>
            <a:off x="2057400" y="47391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00FE71B-2F0D-3707-69A3-952EC70D165C}"/>
              </a:ext>
            </a:extLst>
          </p:cNvPr>
          <p:cNvSpPr/>
          <p:nvPr/>
        </p:nvSpPr>
        <p:spPr>
          <a:xfrm>
            <a:off x="1905000" y="45867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3204D54-0E2E-B50C-672D-A52F725AEB0F}"/>
              </a:ext>
            </a:extLst>
          </p:cNvPr>
          <p:cNvSpPr/>
          <p:nvPr/>
        </p:nvSpPr>
        <p:spPr>
          <a:xfrm>
            <a:off x="1752600" y="44343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CF073A8-4E7E-3FD4-9AF2-2A800415A8BA}"/>
              </a:ext>
            </a:extLst>
          </p:cNvPr>
          <p:cNvSpPr/>
          <p:nvPr/>
        </p:nvSpPr>
        <p:spPr>
          <a:xfrm>
            <a:off x="351651" y="2527593"/>
            <a:ext cx="914400" cy="1265562"/>
          </a:xfrm>
          <a:prstGeom prst="rect">
            <a:avLst/>
          </a:prstGeom>
          <a:solidFill>
            <a:srgbClr val="508590">
              <a:alpha val="8000"/>
            </a:srgbClr>
          </a:solidFill>
          <a:ln>
            <a:solidFill>
              <a:srgbClr val="508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ET OUR TEAM"/>
          <p:cNvSpPr/>
          <p:nvPr/>
        </p:nvSpPr>
        <p:spPr>
          <a:xfrm>
            <a:off x="728666" y="685723"/>
            <a:ext cx="9061755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PROMOTION AND TENURE PROCESS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67818CB-1EC6-AF11-B00B-5B09D290F62D}"/>
              </a:ext>
            </a:extLst>
          </p:cNvPr>
          <p:cNvSpPr/>
          <p:nvPr/>
        </p:nvSpPr>
        <p:spPr>
          <a:xfrm>
            <a:off x="1641026" y="2264800"/>
            <a:ext cx="3200400" cy="17821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1FB9E6B-619F-A4D1-B209-ABDFBFB4A9BB}"/>
              </a:ext>
            </a:extLst>
          </p:cNvPr>
          <p:cNvSpPr/>
          <p:nvPr/>
        </p:nvSpPr>
        <p:spPr>
          <a:xfrm>
            <a:off x="5181599" y="2265768"/>
            <a:ext cx="3200400" cy="17821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988252D-2293-8BF7-158A-4C836505D24A}"/>
              </a:ext>
            </a:extLst>
          </p:cNvPr>
          <p:cNvSpPr/>
          <p:nvPr/>
        </p:nvSpPr>
        <p:spPr>
          <a:xfrm>
            <a:off x="8672987" y="2253642"/>
            <a:ext cx="3200400" cy="17821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F8A1319-42C7-0BB2-CECB-F477E1D55F11}"/>
              </a:ext>
            </a:extLst>
          </p:cNvPr>
          <p:cNvSpPr/>
          <p:nvPr/>
        </p:nvSpPr>
        <p:spPr>
          <a:xfrm>
            <a:off x="1709837" y="2518256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P&amp;T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59C53B4-0126-DD85-D45E-85EE1EACA221}"/>
              </a:ext>
            </a:extLst>
          </p:cNvPr>
          <p:cNvSpPr/>
          <p:nvPr/>
        </p:nvSpPr>
        <p:spPr>
          <a:xfrm>
            <a:off x="3442998" y="2527593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3B79B6-E1AE-CD69-4EED-35CB70C5F1F0}"/>
              </a:ext>
            </a:extLst>
          </p:cNvPr>
          <p:cNvSpPr/>
          <p:nvPr/>
        </p:nvSpPr>
        <p:spPr>
          <a:xfrm>
            <a:off x="5251579" y="2541020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P&amp;T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1DCC777-60ED-34C1-40CB-93D644E52251}"/>
              </a:ext>
            </a:extLst>
          </p:cNvPr>
          <p:cNvSpPr/>
          <p:nvPr/>
        </p:nvSpPr>
        <p:spPr>
          <a:xfrm>
            <a:off x="6968411" y="2519226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Dean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51240C9-8AF1-ED56-9C5B-91F0214779FB}"/>
              </a:ext>
            </a:extLst>
          </p:cNvPr>
          <p:cNvSpPr/>
          <p:nvPr/>
        </p:nvSpPr>
        <p:spPr>
          <a:xfrm>
            <a:off x="8756959" y="2507099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P&amp;T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EEB335-4358-E7F0-6DC1-EFA2C156D59A}"/>
              </a:ext>
            </a:extLst>
          </p:cNvPr>
          <p:cNvSpPr txBox="1"/>
          <p:nvPr/>
        </p:nvSpPr>
        <p:spPr>
          <a:xfrm>
            <a:off x="1616144" y="1794406"/>
            <a:ext cx="3200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Department Level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797711-AF74-A623-1876-7C38E75A3DF2}"/>
              </a:ext>
            </a:extLst>
          </p:cNvPr>
          <p:cNvSpPr txBox="1"/>
          <p:nvPr/>
        </p:nvSpPr>
        <p:spPr>
          <a:xfrm>
            <a:off x="5186133" y="1794406"/>
            <a:ext cx="3200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College Level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A0A59F-160F-1EF3-F968-ED7B5F5C343D}"/>
              </a:ext>
            </a:extLst>
          </p:cNvPr>
          <p:cNvSpPr txBox="1"/>
          <p:nvPr/>
        </p:nvSpPr>
        <p:spPr>
          <a:xfrm>
            <a:off x="8686281" y="1794406"/>
            <a:ext cx="3200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   University Level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56FEA34A-F307-F5B0-3930-9E691D1E7167}"/>
              </a:ext>
            </a:extLst>
          </p:cNvPr>
          <p:cNvSpPr/>
          <p:nvPr/>
        </p:nvSpPr>
        <p:spPr>
          <a:xfrm>
            <a:off x="3036726" y="2913556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EBE74BCA-682A-9040-673D-4B43A7FF6B50}"/>
              </a:ext>
            </a:extLst>
          </p:cNvPr>
          <p:cNvSpPr/>
          <p:nvPr/>
        </p:nvSpPr>
        <p:spPr>
          <a:xfrm>
            <a:off x="6562529" y="2914524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018D7559-2389-E06C-DA73-BC0C221E164E}"/>
              </a:ext>
            </a:extLst>
          </p:cNvPr>
          <p:cNvSpPr/>
          <p:nvPr/>
        </p:nvSpPr>
        <p:spPr>
          <a:xfrm>
            <a:off x="10097458" y="2880602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triped Right Arrow 49">
            <a:extLst>
              <a:ext uri="{FF2B5EF4-FFF2-40B4-BE49-F238E27FC236}">
                <a16:creationId xmlns:a16="http://schemas.microsoft.com/office/drawing/2014/main" id="{601C119D-683B-C2FB-D253-50DB1DA4E4BF}"/>
              </a:ext>
            </a:extLst>
          </p:cNvPr>
          <p:cNvSpPr/>
          <p:nvPr/>
        </p:nvSpPr>
        <p:spPr>
          <a:xfrm>
            <a:off x="4859058" y="2933747"/>
            <a:ext cx="315159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triped Right Arrow 50">
            <a:extLst>
              <a:ext uri="{FF2B5EF4-FFF2-40B4-BE49-F238E27FC236}">
                <a16:creationId xmlns:a16="http://schemas.microsoft.com/office/drawing/2014/main" id="{4172E5F1-2449-96AE-A260-3C29BB355E69}"/>
              </a:ext>
            </a:extLst>
          </p:cNvPr>
          <p:cNvSpPr/>
          <p:nvPr/>
        </p:nvSpPr>
        <p:spPr>
          <a:xfrm>
            <a:off x="8366322" y="2914524"/>
            <a:ext cx="318921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7086FAC-C442-1B97-EC98-0DE8C36924BC}"/>
              </a:ext>
            </a:extLst>
          </p:cNvPr>
          <p:cNvSpPr txBox="1"/>
          <p:nvPr/>
        </p:nvSpPr>
        <p:spPr>
          <a:xfrm>
            <a:off x="351651" y="258490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Dossier</a:t>
            </a:r>
          </a:p>
        </p:txBody>
      </p:sp>
      <p:sp>
        <p:nvSpPr>
          <p:cNvPr id="83" name="Striped Right Arrow 82">
            <a:extLst>
              <a:ext uri="{FF2B5EF4-FFF2-40B4-BE49-F238E27FC236}">
                <a16:creationId xmlns:a16="http://schemas.microsoft.com/office/drawing/2014/main" id="{282F43C9-6147-2C46-DB94-9C43A3E149D4}"/>
              </a:ext>
            </a:extLst>
          </p:cNvPr>
          <p:cNvSpPr/>
          <p:nvPr/>
        </p:nvSpPr>
        <p:spPr>
          <a:xfrm>
            <a:off x="1310315" y="2891760"/>
            <a:ext cx="315159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6D6930E-B580-93DB-D6C9-FDBC6A2F7046}"/>
              </a:ext>
            </a:extLst>
          </p:cNvPr>
          <p:cNvSpPr txBox="1"/>
          <p:nvPr/>
        </p:nvSpPr>
        <p:spPr>
          <a:xfrm>
            <a:off x="1752600" y="4480257"/>
            <a:ext cx="10347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External Letters</a:t>
            </a:r>
          </a:p>
        </p:txBody>
      </p:sp>
      <p:sp>
        <p:nvSpPr>
          <p:cNvPr id="93" name="Striped Right Arrow 92">
            <a:extLst>
              <a:ext uri="{FF2B5EF4-FFF2-40B4-BE49-F238E27FC236}">
                <a16:creationId xmlns:a16="http://schemas.microsoft.com/office/drawing/2014/main" id="{D4CEB520-5463-30D1-A9AE-EAB3EBC1A18F}"/>
              </a:ext>
            </a:extLst>
          </p:cNvPr>
          <p:cNvSpPr/>
          <p:nvPr/>
        </p:nvSpPr>
        <p:spPr>
          <a:xfrm rot="16200000">
            <a:off x="2068526" y="3979219"/>
            <a:ext cx="315159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EE6BA88-7607-4FB6-533B-CF4B51B9388E}"/>
              </a:ext>
            </a:extLst>
          </p:cNvPr>
          <p:cNvSpPr/>
          <p:nvPr/>
        </p:nvSpPr>
        <p:spPr>
          <a:xfrm>
            <a:off x="10561734" y="4447557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8A8F503-1C15-CA27-7B4D-BCE36816E4C3}"/>
              </a:ext>
            </a:extLst>
          </p:cNvPr>
          <p:cNvSpPr/>
          <p:nvPr/>
        </p:nvSpPr>
        <p:spPr>
          <a:xfrm>
            <a:off x="8756959" y="4440960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BOV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A400043F-303F-A7C5-BB29-1729607F03A7}"/>
              </a:ext>
            </a:extLst>
          </p:cNvPr>
          <p:cNvSpPr/>
          <p:nvPr/>
        </p:nvSpPr>
        <p:spPr>
          <a:xfrm rot="5400000">
            <a:off x="10876394" y="3844236"/>
            <a:ext cx="695625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3D1CAB7-23A5-DE4B-42CB-D5F2172419EB}"/>
              </a:ext>
            </a:extLst>
          </p:cNvPr>
          <p:cNvSpPr/>
          <p:nvPr/>
        </p:nvSpPr>
        <p:spPr>
          <a:xfrm>
            <a:off x="10537554" y="2507100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Provost</a:t>
            </a:r>
          </a:p>
        </p:txBody>
      </p:sp>
      <p:sp>
        <p:nvSpPr>
          <p:cNvPr id="97" name="Right Arrow 96">
            <a:extLst>
              <a:ext uri="{FF2B5EF4-FFF2-40B4-BE49-F238E27FC236}">
                <a16:creationId xmlns:a16="http://schemas.microsoft.com/office/drawing/2014/main" id="{66595F43-566C-B92E-D4E3-38BF64EDFCDD}"/>
              </a:ext>
            </a:extLst>
          </p:cNvPr>
          <p:cNvSpPr/>
          <p:nvPr/>
        </p:nvSpPr>
        <p:spPr>
          <a:xfrm rot="10800000">
            <a:off x="10109124" y="4821061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53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55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5675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B2B2B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VT Color Theme">
      <a:dk1>
        <a:srgbClr val="6C1035"/>
      </a:dk1>
      <a:lt1>
        <a:srgbClr val="FFFFFF"/>
      </a:lt1>
      <a:dk2>
        <a:srgbClr val="A7A7A7"/>
      </a:dk2>
      <a:lt2>
        <a:srgbClr val="535353"/>
      </a:lt2>
      <a:accent1>
        <a:srgbClr val="6C1035"/>
      </a:accent1>
      <a:accent2>
        <a:srgbClr val="E57631"/>
      </a:accent2>
      <a:accent3>
        <a:srgbClr val="A5A5A5"/>
      </a:accent3>
      <a:accent4>
        <a:srgbClr val="417C79"/>
      </a:accent4>
      <a:accent5>
        <a:srgbClr val="E5E1EF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="" xmlns:ma14="http://schemas.microsoft.com/office/mac/drawingml/2011/main" val="1"/>
          </a:ext>
        </a:extLst>
      </a:spPr>
      <a:bodyPr lIns="45719" rIns="45719">
        <a:spAutoFit/>
      </a:bodyPr>
      <a:lstStyle>
        <a:defPPr>
          <a:defRPr dirty="0" smtClean="0"/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T Color Theme">
    <a:dk1>
      <a:srgbClr val="6C1035"/>
    </a:dk1>
    <a:lt1>
      <a:srgbClr val="FFFFFF"/>
    </a:lt1>
    <a:dk2>
      <a:srgbClr val="A7A7A7"/>
    </a:dk2>
    <a:lt2>
      <a:srgbClr val="535353"/>
    </a:lt2>
    <a:accent1>
      <a:srgbClr val="6C1035"/>
    </a:accent1>
    <a:accent2>
      <a:srgbClr val="E57631"/>
    </a:accent2>
    <a:accent3>
      <a:srgbClr val="A5A5A5"/>
    </a:accent3>
    <a:accent4>
      <a:srgbClr val="417C79"/>
    </a:accent4>
    <a:accent5>
      <a:srgbClr val="E5E1EF"/>
    </a:accent5>
    <a:accent6>
      <a:srgbClr val="003C71"/>
    </a:accent6>
    <a:hlink>
      <a:srgbClr val="0000FF"/>
    </a:hlink>
    <a:folHlink>
      <a:srgbClr val="FF00FF"/>
    </a:folHlink>
  </a:clrScheme>
  <a:fontScheme name="Office Theme">
    <a:majorFont>
      <a:latin typeface="Calibri"/>
      <a:ea typeface="Calibri"/>
      <a:cs typeface="Calibri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T Color Theme">
    <a:dk1>
      <a:srgbClr val="6C1035"/>
    </a:dk1>
    <a:lt1>
      <a:srgbClr val="FFFFFF"/>
    </a:lt1>
    <a:dk2>
      <a:srgbClr val="A7A7A7"/>
    </a:dk2>
    <a:lt2>
      <a:srgbClr val="535353"/>
    </a:lt2>
    <a:accent1>
      <a:srgbClr val="6C1035"/>
    </a:accent1>
    <a:accent2>
      <a:srgbClr val="E57631"/>
    </a:accent2>
    <a:accent3>
      <a:srgbClr val="A5A5A5"/>
    </a:accent3>
    <a:accent4>
      <a:srgbClr val="417C79"/>
    </a:accent4>
    <a:accent5>
      <a:srgbClr val="E5E1EF"/>
    </a:accent5>
    <a:accent6>
      <a:srgbClr val="003C71"/>
    </a:accent6>
    <a:hlink>
      <a:srgbClr val="0000FF"/>
    </a:hlink>
    <a:folHlink>
      <a:srgbClr val="FF00FF"/>
    </a:folHlink>
  </a:clrScheme>
  <a:fontScheme name="Office Theme">
    <a:majorFont>
      <a:latin typeface="Calibri"/>
      <a:ea typeface="Calibri"/>
      <a:cs typeface="Calibri"/>
    </a:majorFont>
    <a:minorFont>
      <a:latin typeface="Helvetica"/>
      <a:ea typeface="Helvetica"/>
      <a:cs typeface="Helvetica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628</Words>
  <Application>Microsoft Office PowerPoint</Application>
  <PresentationFormat>Widescreen</PresentationFormat>
  <Paragraphs>143</Paragraphs>
  <Slides>20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Acherus Grotesque Regular</vt:lpstr>
      <vt:lpstr>AcherusGrotesqueLight</vt:lpstr>
      <vt:lpstr>Arial</vt:lpstr>
      <vt:lpstr>Calibri</vt:lpstr>
      <vt:lpstr>Crimson Text Roman</vt:lpstr>
      <vt:lpstr>Gineso Cond Thin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P&amp;T Governed by Faculty Handbook</vt:lpstr>
      <vt:lpstr>Important Info on Provost’s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in Rank</dc:title>
  <dc:creator>malayne</dc:creator>
  <cp:lastModifiedBy>Hutchison, Cyndi</cp:lastModifiedBy>
  <cp:revision>214</cp:revision>
  <cp:lastPrinted>2015-09-18T17:36:00Z</cp:lastPrinted>
  <dcterms:created xsi:type="dcterms:W3CDTF">2011-09-15T14:44:13Z</dcterms:created>
  <dcterms:modified xsi:type="dcterms:W3CDTF">2022-10-06T15:49:45Z</dcterms:modified>
</cp:coreProperties>
</file>